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3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3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7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96.wmf" ContentType="image/x-wmf"/>
  <Override PartName="/ppt/media/image95.png" ContentType="image/png"/>
  <Override PartName="/ppt/media/image94.png" ContentType="image/png"/>
  <Override PartName="/ppt/media/image93.jpeg" ContentType="image/jpeg"/>
  <Override PartName="/ppt/media/image89.jpeg" ContentType="image/jpeg"/>
  <Override PartName="/ppt/media/image86.png" ContentType="image/png"/>
  <Override PartName="/ppt/media/image85.png" ContentType="image/png"/>
  <Override PartName="/ppt/media/image83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35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27.wmf" ContentType="image/x-wmf"/>
  <Override PartName="/ppt/media/image30.png" ContentType="image/png"/>
  <Override PartName="/ppt/media/image25.wmf" ContentType="image/x-wmf"/>
  <Override PartName="/ppt/media/image55.png" ContentType="image/png"/>
  <Override PartName="/ppt/media/image91.jpeg" ContentType="image/jpeg"/>
  <Override PartName="/ppt/media/image29.png" ContentType="image/png"/>
  <Override PartName="/ppt/media/image28.png" ContentType="image/png"/>
  <Override PartName="/ppt/media/image26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22.png" ContentType="image/png"/>
  <Override PartName="/ppt/media/image17.wmf" ContentType="image/x-wmf"/>
  <Override PartName="/ppt/media/image47.png" ContentType="image/png"/>
  <Override PartName="/ppt/media/image21.png" ContentType="image/png"/>
  <Override PartName="/ppt/media/image16.wmf" ContentType="image/x-wmf"/>
  <Override PartName="/ppt/media/image46.png" ContentType="image/png"/>
  <Override PartName="/ppt/media/image20.png" ContentType="image/png"/>
  <Override PartName="/ppt/media/image45.png" ContentType="image/png"/>
  <Override PartName="/ppt/media/image57.png" ContentType="image/png"/>
  <Override PartName="/ppt/media/image5.jpeg" ContentType="image/jpeg"/>
  <Override PartName="/ppt/media/image14.png" ContentType="image/png"/>
  <Override PartName="/ppt/media/image92.jpeg" ContentType="image/jpeg"/>
  <Override PartName="/ppt/media/image39.png" ContentType="image/png"/>
  <Override PartName="/ppt/media/image90.jpeg" ContentType="image/jpeg"/>
  <Override PartName="/ppt/media/image19.png" ContentType="image/png"/>
  <Override PartName="/ppt/media/image4.wmf" ContentType="image/x-wmf"/>
  <Override PartName="/ppt/media/image2.wmf" ContentType="image/x-wmf"/>
  <Override PartName="/ppt/media/image9.wmf" ContentType="image/x-wmf"/>
  <Override PartName="/ppt/media/image84.png" ContentType="image/png"/>
  <Override PartName="/ppt/media/image3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2.png" ContentType="image/png"/>
  <Override PartName="/ppt/media/image1.png" ContentType="image/png"/>
  <Override PartName="/ppt/media/image7.png" ContentType="image/png"/>
  <Override PartName="/ppt/media/image62.png" ContentType="image/png"/>
  <Override PartName="/ppt/media/image63.png" ContentType="image/png"/>
  <Override PartName="/ppt/media/image88.jpeg" ContentType="image/jpeg"/>
  <Override PartName="/ppt/media/image48.png" ContentType="image/png"/>
  <Override PartName="/ppt/media/image15.jpeg" ContentType="image/jpeg"/>
  <Override PartName="/ppt/media/image8.png" ContentType="image/png"/>
  <Override PartName="/ppt/media/image10.jpeg" ContentType="image/jpeg"/>
  <Override PartName="/ppt/media/image70.png" ContentType="image/png"/>
  <Override PartName="/ppt/media/image18.png" ContentType="image/png"/>
  <Override PartName="/ppt/media/image12.jpeg" ContentType="image/jpeg"/>
  <Override PartName="/ppt/media/image36.png" ContentType="image/png"/>
  <Override PartName="/ppt/media/image11.wmf" ContentType="image/x-wmf"/>
  <Override PartName="/ppt/media/image43.png" ContentType="image/png"/>
  <Override PartName="/ppt/media/image68.png" ContentType="image/png"/>
  <Override PartName="/ppt/media/image37.png" ContentType="image/png"/>
  <Override PartName="/ppt/media/image13.wmf" ContentType="image/x-wmf"/>
  <Override PartName="/ppt/media/image38.png" ContentType="image/png"/>
  <Override PartName="/ppt/media/image66.png" ContentType="image/png"/>
  <Override PartName="/ppt/media/image41.wmf" ContentType="image/x-wmf"/>
  <Override PartName="/ppt/media/image71.png" ContentType="image/png"/>
  <Override PartName="/ppt/media/image42.png" ContentType="image/png"/>
  <Override PartName="/ppt/media/image67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31.wmf" ContentType="image/x-wmf"/>
  <Override PartName="/ppt/media/image56.png" ContentType="image/png"/>
  <Override PartName="/ppt/media/image60.png" ContentType="image/png"/>
  <Override PartName="/ppt/media/image64.png" ContentType="image/png"/>
  <Override PartName="/ppt/media/image40.wmf" ContentType="image/x-wmf"/>
  <Override PartName="/ppt/media/image65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16206F3-EFA6-4A7C-938B-9EEC7374B04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Diagonal values of A: -1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3344EBE-5289-48FF-966C-FDC7035C447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9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A44FB81-A803-4F0A-A0F8-03E5B5CACFA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D3A143B-9F73-472C-A054-42D856B89B0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C82A219-2F08-45A5-B3A5-831A74DAB85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Susan Holmes &amp; Susan Huse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D1ED7F7-5F74-4BD3-A52F-12C7B3D50D0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Master title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D917A84-C544-40D6-87B0-105C01FC8832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6/6/18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DCDF6BC-3F12-4D8B-9ACF-2ACEA0A9719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CBA189F-4D6D-4D22-9B08-E2DB0931CEB3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6/6/18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9BBDD19-F528-4A80-90A3-01D9F1E8F84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wmf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wmf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wmf"/><Relationship Id="rId4" Type="http://schemas.openxmlformats.org/officeDocument/2006/relationships/image" Target="../media/image41.wmf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wmf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Relationship Id="rId10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8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jpe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image" Target="../media/image93.jpe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6.wm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685800" y="10252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On the origin of microbial community types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39960" y="5688360"/>
            <a:ext cx="9063360" cy="1752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8b8b8b"/>
                </a:solidFill>
                <a:latin typeface="Calibri"/>
              </a:rPr>
              <a:t>Didier Gonze, Leo Lahti, Jeroen Raes, Karoline Faust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7610040" y="91080"/>
            <a:ext cx="1432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Nantes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nd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June 2017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118440" y="72360"/>
            <a:ext cx="32122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Karoline Faust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Lab of Microbial Systems Biology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KU Leuven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2" name="Picture 5" descr=""/>
          <p:cNvPicPr/>
          <p:nvPr/>
        </p:nvPicPr>
        <p:blipFill>
          <a:blip r:embed="rId1"/>
          <a:stretch/>
        </p:blipFill>
        <p:spPr>
          <a:xfrm>
            <a:off x="2660400" y="2588760"/>
            <a:ext cx="3782880" cy="285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From clustering to mechanisms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Enterotype debate” is about whether microbial abundance data is structured in distinct clusters, fuzzy (overlapping) clusters or gradients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We need to discuss instead the mechanisms generating the observed patterns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Three mechanisms behind alternative community types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Mechanisms behind community types: 1. Environment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9" name="Picture 4" descr=""/>
          <p:cNvPicPr/>
          <p:nvPr/>
        </p:nvPicPr>
        <p:blipFill>
          <a:blip r:embed="rId1"/>
          <a:stretch/>
        </p:blipFill>
        <p:spPr>
          <a:xfrm>
            <a:off x="771840" y="2308680"/>
            <a:ext cx="6837840" cy="381096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814320" y="1523880"/>
            <a:ext cx="71780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Community types are driven by environmental factors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166680" y="6144840"/>
            <a:ext cx="8862120" cy="63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Fierer et al. (2012)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Cross-biome metagenomic analyses of soil microbial communities and their functional attributes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PNAS 109:52, 21390-21395.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CustomShape 4"/>
          <p:cNvSpPr/>
          <p:nvPr/>
        </p:nvSpPr>
        <p:spPr>
          <a:xfrm>
            <a:off x="5213160" y="2778120"/>
            <a:ext cx="77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Biome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ustomShape 5"/>
          <p:cNvSpPr/>
          <p:nvPr/>
        </p:nvSpPr>
        <p:spPr>
          <a:xfrm>
            <a:off x="1182960" y="2228760"/>
            <a:ext cx="6182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Example: Composition of microbial soil communities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Mechanisms behind community types: 1. Environment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457200" y="1600200"/>
            <a:ext cx="8229240" cy="1126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We may also observe gradients due to environmental factors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06640" y="5865120"/>
            <a:ext cx="8862120" cy="913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Fierer et al. (2009)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Pyrosequencing-Based Assessment of Soil pH as a Predictor of Soil Bacterial Community Structure at the Continental Scale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Applied And Environmental Microbiology 75:15, 5111-5120.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7" name="Picture 7" descr=""/>
          <p:cNvPicPr/>
          <p:nvPr/>
        </p:nvPicPr>
        <p:blipFill>
          <a:blip r:embed="rId1"/>
          <a:stretch/>
        </p:blipFill>
        <p:spPr>
          <a:xfrm>
            <a:off x="0" y="2928960"/>
            <a:ext cx="4978080" cy="2323800"/>
          </a:xfrm>
          <a:prstGeom prst="rect">
            <a:avLst/>
          </a:prstGeom>
          <a:ln>
            <a:noFill/>
          </a:ln>
        </p:spPr>
      </p:pic>
      <p:pic>
        <p:nvPicPr>
          <p:cNvPr id="158" name="Picture 8" descr=""/>
          <p:cNvPicPr/>
          <p:nvPr/>
        </p:nvPicPr>
        <p:blipFill>
          <a:blip r:embed="rId2"/>
          <a:stretch/>
        </p:blipFill>
        <p:spPr>
          <a:xfrm>
            <a:off x="4978440" y="2886120"/>
            <a:ext cx="3962160" cy="2273040"/>
          </a:xfrm>
          <a:prstGeom prst="rect">
            <a:avLst/>
          </a:prstGeom>
          <a:ln>
            <a:noFill/>
          </a:ln>
        </p:spPr>
      </p:pic>
      <p:sp>
        <p:nvSpPr>
          <p:cNvPr id="159" name="CustomShape 4"/>
          <p:cNvSpPr/>
          <p:nvPr/>
        </p:nvSpPr>
        <p:spPr>
          <a:xfrm>
            <a:off x="369360" y="2286000"/>
            <a:ext cx="5191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Example: Microbiota from soils with different pH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86120" y="5212440"/>
            <a:ext cx="3515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Nonmetric multidimensional scaling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3" descr=""/>
          <p:cNvPicPr/>
          <p:nvPr/>
        </p:nvPicPr>
        <p:blipFill>
          <a:blip r:embed="rId1"/>
          <a:stretch/>
        </p:blipFill>
        <p:spPr>
          <a:xfrm>
            <a:off x="0" y="2552400"/>
            <a:ext cx="5174640" cy="382356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 flipV="1">
            <a:off x="5432040" y="5928480"/>
            <a:ext cx="3397680" cy="1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3" name="CustomShape 2"/>
          <p:cNvSpPr/>
          <p:nvPr/>
        </p:nvSpPr>
        <p:spPr>
          <a:xfrm flipV="1">
            <a:off x="5432040" y="464760"/>
            <a:ext cx="360" cy="275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64" name="Picture 6" descr=""/>
          <p:cNvPicPr/>
          <p:nvPr/>
        </p:nvPicPr>
        <p:blipFill>
          <a:blip r:embed="rId2"/>
          <a:stretch/>
        </p:blipFill>
        <p:spPr>
          <a:xfrm>
            <a:off x="7593120" y="4939920"/>
            <a:ext cx="901440" cy="622080"/>
          </a:xfrm>
          <a:prstGeom prst="rect">
            <a:avLst/>
          </a:prstGeom>
          <a:ln>
            <a:noFill/>
          </a:ln>
        </p:spPr>
      </p:pic>
      <p:pic>
        <p:nvPicPr>
          <p:cNvPr id="165" name="Picture 7" descr=""/>
          <p:cNvPicPr/>
          <p:nvPr/>
        </p:nvPicPr>
        <p:blipFill>
          <a:blip r:embed="rId3"/>
          <a:stretch/>
        </p:blipFill>
        <p:spPr>
          <a:xfrm>
            <a:off x="6373440" y="3369600"/>
            <a:ext cx="812520" cy="571320"/>
          </a:xfrm>
          <a:prstGeom prst="rect">
            <a:avLst/>
          </a:prstGeom>
          <a:ln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5454720" y="2669400"/>
            <a:ext cx="3287160" cy="364680"/>
          </a:xfrm>
          <a:prstGeom prst="rect">
            <a:avLst/>
          </a:prstGeom>
          <a:solidFill>
            <a:srgbClr val="e1e0e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Abrupt response to environment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4"/>
          <p:cNvSpPr/>
          <p:nvPr/>
        </p:nvSpPr>
        <p:spPr>
          <a:xfrm>
            <a:off x="482040" y="2674800"/>
            <a:ext cx="3370680" cy="364680"/>
          </a:xfrm>
          <a:prstGeom prst="rect">
            <a:avLst/>
          </a:prstGeom>
          <a:solidFill>
            <a:srgbClr val="e1e0e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Gradual response to environment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7374240" y="5933520"/>
            <a:ext cx="12661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</a:rPr>
              <a:t>environment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6871680" y="4012200"/>
            <a:ext cx="1033200" cy="1622520"/>
          </a:xfrm>
          <a:custGeom>
            <a:avLst/>
            <a:gdLst/>
            <a:ahLst/>
            <a:rect l="l" t="t" r="r" b="b"/>
            <a:pathLst>
              <a:path w="1033637" h="1623010">
                <a:moveTo>
                  <a:pt x="0" y="9580"/>
                </a:moveTo>
                <a:cubicBezTo>
                  <a:pt x="139049" y="-2727"/>
                  <a:pt x="278098" y="-15033"/>
                  <a:pt x="354390" y="53885"/>
                </a:cubicBezTo>
                <a:cubicBezTo>
                  <a:pt x="430682" y="122803"/>
                  <a:pt x="435604" y="295100"/>
                  <a:pt x="457753" y="423091"/>
                </a:cubicBezTo>
                <a:cubicBezTo>
                  <a:pt x="479902" y="551082"/>
                  <a:pt x="474981" y="651998"/>
                  <a:pt x="487286" y="821833"/>
                </a:cubicBezTo>
                <a:cubicBezTo>
                  <a:pt x="499591" y="991668"/>
                  <a:pt x="506975" y="1311646"/>
                  <a:pt x="531585" y="1442099"/>
                </a:cubicBezTo>
                <a:cubicBezTo>
                  <a:pt x="556195" y="1572552"/>
                  <a:pt x="551273" y="1575013"/>
                  <a:pt x="634948" y="1604550"/>
                </a:cubicBezTo>
                <a:cubicBezTo>
                  <a:pt x="718623" y="1634087"/>
                  <a:pt x="1033637" y="1619318"/>
                  <a:pt x="1033637" y="1619318"/>
                </a:cubicBezTo>
                <a:lnTo>
                  <a:pt x="1033637" y="1619318"/>
                </a:lnTo>
              </a:path>
            </a:pathLst>
          </a:custGeom>
          <a:noFill/>
          <a:ln w="19080">
            <a:solidFill>
              <a:schemeClr val="tx1"/>
            </a:solidFill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0" name="Line 7"/>
          <p:cNvSpPr/>
          <p:nvPr/>
        </p:nvSpPr>
        <p:spPr>
          <a:xfrm flipH="1">
            <a:off x="7703280" y="5633280"/>
            <a:ext cx="43344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1" name="CustomShape 8"/>
          <p:cNvSpPr/>
          <p:nvPr/>
        </p:nvSpPr>
        <p:spPr>
          <a:xfrm>
            <a:off x="2517840" y="3474360"/>
            <a:ext cx="2360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Transitional community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CustomShape 9"/>
          <p:cNvSpPr/>
          <p:nvPr/>
        </p:nvSpPr>
        <p:spPr>
          <a:xfrm>
            <a:off x="1323360" y="6405840"/>
            <a:ext cx="1010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Gradient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10"/>
          <p:cNvSpPr/>
          <p:nvPr/>
        </p:nvSpPr>
        <p:spPr>
          <a:xfrm>
            <a:off x="5870880" y="6373800"/>
            <a:ext cx="840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Cluster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CustomShape 11"/>
          <p:cNvSpPr/>
          <p:nvPr/>
        </p:nvSpPr>
        <p:spPr>
          <a:xfrm>
            <a:off x="6404040" y="3953880"/>
            <a:ext cx="632520" cy="324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75" name="Line 12"/>
          <p:cNvSpPr/>
          <p:nvPr/>
        </p:nvSpPr>
        <p:spPr>
          <a:xfrm flipH="1">
            <a:off x="6622560" y="4015080"/>
            <a:ext cx="433440" cy="3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6" name="TextShape 13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Mechanisms behind community types: 1. Environment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TextShape 14"/>
          <p:cNvSpPr txBox="1"/>
          <p:nvPr/>
        </p:nvSpPr>
        <p:spPr>
          <a:xfrm>
            <a:off x="457200" y="1560240"/>
            <a:ext cx="8229240" cy="1126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Community response can be gradual or abrupt, resulting in gradients or clusters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457200" y="274680"/>
            <a:ext cx="848340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Mechanisms behind community types: 2. Heterogeneous interaction strengths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210680" y="6058080"/>
            <a:ext cx="7279560" cy="63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Gibson et al. (2016) “On the Origins and Control of Community Types in the Human Microbiome” PLoS Computational Biology 12(2):e1004688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0" name="Picture 1" descr=""/>
          <p:cNvPicPr/>
          <p:nvPr/>
        </p:nvPicPr>
        <p:blipFill>
          <a:blip r:embed="rId1"/>
          <a:stretch/>
        </p:blipFill>
        <p:spPr>
          <a:xfrm>
            <a:off x="767520" y="1725120"/>
            <a:ext cx="4098240" cy="383148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5213520" y="2406240"/>
            <a:ext cx="307620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Community network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Black dots: community members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Edge thickness: interaction strengths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402480" y="792000"/>
            <a:ext cx="846036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The species network = interaction matrix </a:t>
            </a:r>
            <a:r>
              <a:rPr b="0" lang="en-US" sz="2200" spc="-1" strike="noStrike">
                <a:solidFill>
                  <a:srgbClr val="0000ff"/>
                </a:solidFill>
                <a:latin typeface="Calibri"/>
              </a:rPr>
              <a:t>A</a:t>
            </a:r>
            <a:r>
              <a:rPr b="0" lang="en-US" sz="2200" spc="-1" strike="noStrike">
                <a:solidFill>
                  <a:srgbClr val="ff000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(community matrix)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Entries in A = interaction strengths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Diagonal = intra-species competition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The</a:t>
            </a:r>
            <a:r>
              <a:rPr b="0" lang="en-US" sz="2200" spc="-1" strike="noStrike">
                <a:solidFill>
                  <a:srgbClr val="00ff00"/>
                </a:solidFill>
                <a:latin typeface="Calibri"/>
              </a:rPr>
              <a:t> vector of species abundances </a:t>
            </a:r>
            <a:r>
              <a:rPr b="1" lang="en-US" sz="2200" spc="-1" strike="noStrike">
                <a:solidFill>
                  <a:srgbClr val="00ff00"/>
                </a:solidFill>
                <a:latin typeface="Calibri"/>
              </a:rPr>
              <a:t>x</a:t>
            </a:r>
            <a:r>
              <a:rPr b="0" lang="en-US" sz="2200" spc="-1" strike="noStrike">
                <a:solidFill>
                  <a:srgbClr val="00ff00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changes as a function of the species’ </a:t>
            </a:r>
            <a:r>
              <a:rPr b="0" lang="en-US" sz="2200" spc="-1" strike="noStrike">
                <a:solidFill>
                  <a:srgbClr val="984807"/>
                </a:solidFill>
                <a:latin typeface="Calibri"/>
              </a:rPr>
              <a:t>growth rates </a:t>
            </a:r>
            <a:r>
              <a:rPr b="1" lang="en-US" sz="2200" spc="-1" strike="noStrike">
                <a:solidFill>
                  <a:srgbClr val="984807"/>
                </a:solidFill>
                <a:latin typeface="Calibri"/>
              </a:rPr>
              <a:t>b</a:t>
            </a:r>
            <a:r>
              <a:rPr b="0" i="1" lang="en-US" sz="2200" spc="-1" strike="noStrike" baseline="-25000">
                <a:solidFill>
                  <a:srgbClr val="984807"/>
                </a:solidFill>
                <a:latin typeface="Calibri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</a:rPr>
              <a:t>and their interaction matrix </a:t>
            </a:r>
            <a:r>
              <a:rPr b="0" lang="en-US" sz="2200" spc="-1" strike="noStrike">
                <a:solidFill>
                  <a:srgbClr val="0000ff"/>
                </a:solidFill>
                <a:latin typeface="Calibri"/>
              </a:rPr>
              <a:t>A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-133560" y="-227160"/>
            <a:ext cx="927720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Generalized Lotka-Volterra model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873240" y="2769480"/>
            <a:ext cx="822600" cy="548280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aphicFrame>
        <p:nvGraphicFramePr>
          <p:cNvPr id="185" name="Table 4"/>
          <p:cNvGraphicFramePr/>
          <p:nvPr/>
        </p:nvGraphicFramePr>
        <p:xfrm>
          <a:off x="5356440" y="2324160"/>
          <a:ext cx="1645560" cy="1666440"/>
        </p:xfrm>
        <a:graphic>
          <a:graphicData uri="http://schemas.openxmlformats.org/drawingml/2006/table">
            <a:tbl>
              <a:tblPr/>
              <a:tblGrid>
                <a:gridCol w="235080"/>
                <a:gridCol w="235080"/>
                <a:gridCol w="235080"/>
                <a:gridCol w="235080"/>
                <a:gridCol w="235080"/>
                <a:gridCol w="235080"/>
                <a:gridCol w="235080"/>
              </a:tblGrid>
              <a:tr h="369000"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366ff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690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366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b3d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690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366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90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b3d7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9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7609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366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00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6d9f1"/>
                    </a:solidFill>
                  </a:tcPr>
                </a:tc>
              </a:tr>
              <a:tr h="3690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366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90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366ff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36900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3366ff"/>
                    </a:solidFill>
                  </a:tcPr>
                </a:tc>
              </a:tr>
            </a:tbl>
          </a:graphicData>
        </a:graphic>
      </p:graphicFrame>
      <p:sp>
        <p:nvSpPr>
          <p:cNvPr id="186" name="CustomShape 5"/>
          <p:cNvSpPr/>
          <p:nvPr/>
        </p:nvSpPr>
        <p:spPr>
          <a:xfrm>
            <a:off x="5347800" y="206856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87" name="CustomShape 6"/>
          <p:cNvSpPr/>
          <p:nvPr/>
        </p:nvSpPr>
        <p:spPr>
          <a:xfrm>
            <a:off x="5591520" y="206856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88" name="CustomShape 7"/>
          <p:cNvSpPr/>
          <p:nvPr/>
        </p:nvSpPr>
        <p:spPr>
          <a:xfrm>
            <a:off x="5835600" y="206856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89" name="CustomShape 8"/>
          <p:cNvSpPr/>
          <p:nvPr/>
        </p:nvSpPr>
        <p:spPr>
          <a:xfrm>
            <a:off x="6323040" y="206856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90" name="CustomShape 9"/>
          <p:cNvSpPr/>
          <p:nvPr/>
        </p:nvSpPr>
        <p:spPr>
          <a:xfrm>
            <a:off x="6556680" y="207864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91" name="CustomShape 10"/>
          <p:cNvSpPr/>
          <p:nvPr/>
        </p:nvSpPr>
        <p:spPr>
          <a:xfrm>
            <a:off x="6791400" y="207864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92" name="CustomShape 11"/>
          <p:cNvSpPr/>
          <p:nvPr/>
        </p:nvSpPr>
        <p:spPr>
          <a:xfrm>
            <a:off x="5117040" y="233964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93" name="CustomShape 12"/>
          <p:cNvSpPr/>
          <p:nvPr/>
        </p:nvSpPr>
        <p:spPr>
          <a:xfrm>
            <a:off x="5127120" y="257328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94" name="CustomShape 13"/>
          <p:cNvSpPr/>
          <p:nvPr/>
        </p:nvSpPr>
        <p:spPr>
          <a:xfrm>
            <a:off x="5127120" y="283752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95" name="CustomShape 14"/>
          <p:cNvSpPr/>
          <p:nvPr/>
        </p:nvSpPr>
        <p:spPr>
          <a:xfrm>
            <a:off x="5117040" y="331488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96" name="CustomShape 15"/>
          <p:cNvSpPr/>
          <p:nvPr/>
        </p:nvSpPr>
        <p:spPr>
          <a:xfrm>
            <a:off x="5117040" y="355860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97" name="CustomShape 16"/>
          <p:cNvSpPr/>
          <p:nvPr/>
        </p:nvSpPr>
        <p:spPr>
          <a:xfrm>
            <a:off x="5117040" y="380268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98" name="CustomShape 17"/>
          <p:cNvSpPr/>
          <p:nvPr/>
        </p:nvSpPr>
        <p:spPr>
          <a:xfrm>
            <a:off x="2593080" y="2338920"/>
            <a:ext cx="339840" cy="33696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199" name="CustomShape 18"/>
          <p:cNvSpPr/>
          <p:nvPr/>
        </p:nvSpPr>
        <p:spPr>
          <a:xfrm>
            <a:off x="2989080" y="2844000"/>
            <a:ext cx="339840" cy="33696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200" name="CustomShape 19"/>
          <p:cNvSpPr/>
          <p:nvPr/>
        </p:nvSpPr>
        <p:spPr>
          <a:xfrm>
            <a:off x="1775160" y="3566520"/>
            <a:ext cx="339840" cy="33696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201" name="CustomShape 20"/>
          <p:cNvSpPr/>
          <p:nvPr/>
        </p:nvSpPr>
        <p:spPr>
          <a:xfrm>
            <a:off x="1438920" y="2536560"/>
            <a:ext cx="339840" cy="33696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202" name="CustomShape 21"/>
          <p:cNvSpPr/>
          <p:nvPr/>
        </p:nvSpPr>
        <p:spPr>
          <a:xfrm>
            <a:off x="1308600" y="3101760"/>
            <a:ext cx="339840" cy="33696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203" name="Line 22"/>
          <p:cNvSpPr/>
          <p:nvPr/>
        </p:nvSpPr>
        <p:spPr>
          <a:xfrm>
            <a:off x="1779120" y="2705040"/>
            <a:ext cx="892440" cy="885960"/>
          </a:xfrm>
          <a:prstGeom prst="line">
            <a:avLst/>
          </a:prstGeom>
          <a:ln>
            <a:solidFill>
              <a:srgbClr val="0000ff"/>
            </a:solidFill>
            <a:round/>
            <a:head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4" name="Line 23"/>
          <p:cNvSpPr/>
          <p:nvPr/>
        </p:nvSpPr>
        <p:spPr>
          <a:xfrm>
            <a:off x="1648800" y="3269880"/>
            <a:ext cx="1022760" cy="32112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round/>
            <a:head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5" name="Line 24"/>
          <p:cNvSpPr/>
          <p:nvPr/>
        </p:nvSpPr>
        <p:spPr>
          <a:xfrm flipH="1">
            <a:off x="2082240" y="3726720"/>
            <a:ext cx="642600" cy="360"/>
          </a:xfrm>
          <a:prstGeom prst="line">
            <a:avLst/>
          </a:prstGeom>
          <a:ln>
            <a:solidFill>
              <a:srgbClr val="3366ff"/>
            </a:solidFill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6" name="Line 25"/>
          <p:cNvSpPr/>
          <p:nvPr/>
        </p:nvSpPr>
        <p:spPr>
          <a:xfrm flipH="1">
            <a:off x="2912040" y="3131640"/>
            <a:ext cx="126720" cy="4593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round/>
            <a:head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7" name="Line 26"/>
          <p:cNvSpPr/>
          <p:nvPr/>
        </p:nvSpPr>
        <p:spPr>
          <a:xfrm>
            <a:off x="2763360" y="2675880"/>
            <a:ext cx="28440" cy="8658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round/>
            <a:head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8" name="CustomShape 27"/>
          <p:cNvSpPr/>
          <p:nvPr/>
        </p:nvSpPr>
        <p:spPr>
          <a:xfrm>
            <a:off x="1961640" y="2266200"/>
            <a:ext cx="339840" cy="33696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209" name="Line 28"/>
          <p:cNvSpPr/>
          <p:nvPr/>
        </p:nvSpPr>
        <p:spPr>
          <a:xfrm>
            <a:off x="2131560" y="2603160"/>
            <a:ext cx="660240" cy="938520"/>
          </a:xfrm>
          <a:prstGeom prst="line">
            <a:avLst/>
          </a:prstGeom>
          <a:ln>
            <a:solidFill>
              <a:srgbClr val="000090"/>
            </a:solidFill>
            <a:round/>
            <a:head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0" name="CustomShape 29"/>
          <p:cNvSpPr/>
          <p:nvPr/>
        </p:nvSpPr>
        <p:spPr>
          <a:xfrm>
            <a:off x="2621880" y="3542040"/>
            <a:ext cx="339840" cy="33696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211" name="Line 30"/>
          <p:cNvSpPr/>
          <p:nvPr/>
        </p:nvSpPr>
        <p:spPr>
          <a:xfrm flipH="1">
            <a:off x="2288520" y="2441880"/>
            <a:ext cx="340920" cy="36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round/>
            <a:headEnd len="med" type="triangle" w="med"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2" name="CustomShape 31"/>
          <p:cNvSpPr/>
          <p:nvPr/>
        </p:nvSpPr>
        <p:spPr>
          <a:xfrm rot="5400000">
            <a:off x="2859480" y="3753000"/>
            <a:ext cx="117360" cy="102600"/>
          </a:xfrm>
          <a:prstGeom prst="curvedConnector3">
            <a:avLst>
              <a:gd name="adj1" fmla="val 202647"/>
            </a:avLst>
          </a:prstGeom>
          <a:noFill/>
          <a:ln>
            <a:solidFill>
              <a:srgbClr val="0000ff"/>
            </a:solidFill>
            <a:round/>
            <a:tailEnd len="med" type="triangle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3" name="CustomShape 32"/>
          <p:cNvSpPr/>
          <p:nvPr/>
        </p:nvSpPr>
        <p:spPr>
          <a:xfrm>
            <a:off x="1308600" y="3240720"/>
            <a:ext cx="133920" cy="117360"/>
          </a:xfrm>
          <a:prstGeom prst="curvedConnector3">
            <a:avLst>
              <a:gd name="adj1" fmla="val -146342"/>
            </a:avLst>
          </a:prstGeom>
          <a:noFill/>
          <a:ln>
            <a:solidFill>
              <a:srgbClr val="0000ff"/>
            </a:solidFill>
            <a:round/>
            <a:tailEnd len="med" type="triangle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4" name="CustomShape 33"/>
          <p:cNvSpPr/>
          <p:nvPr/>
        </p:nvSpPr>
        <p:spPr>
          <a:xfrm>
            <a:off x="1787400" y="3740040"/>
            <a:ext cx="133920" cy="117360"/>
          </a:xfrm>
          <a:prstGeom prst="curvedConnector3">
            <a:avLst>
              <a:gd name="adj1" fmla="val -146342"/>
            </a:avLst>
          </a:prstGeom>
          <a:noFill/>
          <a:ln>
            <a:solidFill>
              <a:srgbClr val="0000ff"/>
            </a:solidFill>
            <a:round/>
            <a:tailEnd len="med" type="triangle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5" name="CustomShape 34"/>
          <p:cNvSpPr/>
          <p:nvPr/>
        </p:nvSpPr>
        <p:spPr>
          <a:xfrm>
            <a:off x="1425600" y="2663640"/>
            <a:ext cx="133920" cy="117360"/>
          </a:xfrm>
          <a:prstGeom prst="curvedConnector3">
            <a:avLst>
              <a:gd name="adj1" fmla="val -146342"/>
            </a:avLst>
          </a:prstGeom>
          <a:noFill/>
          <a:ln>
            <a:solidFill>
              <a:srgbClr val="0000ff"/>
            </a:solidFill>
            <a:round/>
            <a:tailEnd len="med" type="triangle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6" name="CustomShape 35"/>
          <p:cNvSpPr/>
          <p:nvPr/>
        </p:nvSpPr>
        <p:spPr>
          <a:xfrm>
            <a:off x="2791800" y="2340720"/>
            <a:ext cx="133920" cy="117360"/>
          </a:xfrm>
          <a:prstGeom prst="curvedConnector3">
            <a:avLst>
              <a:gd name="adj1" fmla="val 308815"/>
            </a:avLst>
          </a:prstGeom>
          <a:noFill/>
          <a:ln>
            <a:solidFill>
              <a:srgbClr val="0000ff"/>
            </a:solidFill>
            <a:round/>
            <a:tailEnd len="med" type="triangle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7" name="CustomShape 36"/>
          <p:cNvSpPr/>
          <p:nvPr/>
        </p:nvSpPr>
        <p:spPr>
          <a:xfrm>
            <a:off x="3181680" y="2855880"/>
            <a:ext cx="133920" cy="117360"/>
          </a:xfrm>
          <a:prstGeom prst="curvedConnector3">
            <a:avLst>
              <a:gd name="adj1" fmla="val 308815"/>
            </a:avLst>
          </a:prstGeom>
          <a:noFill/>
          <a:ln>
            <a:solidFill>
              <a:srgbClr val="0000ff"/>
            </a:solidFill>
            <a:round/>
            <a:tailEnd len="med" type="triangle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8" name="CustomShape 37"/>
          <p:cNvSpPr/>
          <p:nvPr/>
        </p:nvSpPr>
        <p:spPr>
          <a:xfrm>
            <a:off x="1961280" y="2383200"/>
            <a:ext cx="133920" cy="117360"/>
          </a:xfrm>
          <a:prstGeom prst="curvedConnector3">
            <a:avLst>
              <a:gd name="adj1" fmla="val -146342"/>
            </a:avLst>
          </a:prstGeom>
          <a:noFill/>
          <a:ln>
            <a:solidFill>
              <a:srgbClr val="0000ff"/>
            </a:solidFill>
            <a:round/>
            <a:tailEnd len="med" type="triangle" w="lg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19" name="CustomShape 38"/>
          <p:cNvSpPr/>
          <p:nvPr/>
        </p:nvSpPr>
        <p:spPr>
          <a:xfrm>
            <a:off x="6087960" y="207396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sp>
        <p:nvSpPr>
          <p:cNvPr id="220" name="CustomShape 39"/>
          <p:cNvSpPr/>
          <p:nvPr/>
        </p:nvSpPr>
        <p:spPr>
          <a:xfrm>
            <a:off x="5117400" y="3068280"/>
            <a:ext cx="179640" cy="177840"/>
          </a:xfrm>
          <a:prstGeom prst="ellipse">
            <a:avLst/>
          </a:prstGeom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/>
        </p:style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1765440" y="5334120"/>
            <a:ext cx="4699080" cy="133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457200" y="108720"/>
            <a:ext cx="848340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Mechanism 2: Simulation of community dynamics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Picture 7" descr=""/>
          <p:cNvPicPr/>
          <p:nvPr/>
        </p:nvPicPr>
        <p:blipFill>
          <a:blip r:embed="rId1"/>
          <a:stretch/>
        </p:blipFill>
        <p:spPr>
          <a:xfrm>
            <a:off x="322920" y="1812960"/>
            <a:ext cx="4952520" cy="374616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793800" y="1875960"/>
            <a:ext cx="3571920" cy="364680"/>
          </a:xfrm>
          <a:prstGeom prst="rect">
            <a:avLst/>
          </a:prstGeom>
          <a:solidFill>
            <a:srgbClr val="e1e0e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Metacommunity and local selection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1210680" y="6058080"/>
            <a:ext cx="7279560" cy="63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Gibson et al. (2016) “On the Origins and Control of Community Types in the Human Microbiome” PLoS Computational Biology 12(2):e1004688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5275800" y="2847600"/>
            <a:ext cx="85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7" name="CustomShape 5"/>
          <p:cNvSpPr/>
          <p:nvPr/>
        </p:nvSpPr>
        <p:spPr>
          <a:xfrm>
            <a:off x="5275800" y="3507840"/>
            <a:ext cx="85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8" name="CustomShape 6"/>
          <p:cNvSpPr/>
          <p:nvPr/>
        </p:nvSpPr>
        <p:spPr>
          <a:xfrm>
            <a:off x="5275800" y="4475880"/>
            <a:ext cx="855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29" name="Picture 16" descr=""/>
          <p:cNvPicPr/>
          <p:nvPr/>
        </p:nvPicPr>
        <p:blipFill>
          <a:blip r:embed="rId2"/>
          <a:stretch/>
        </p:blipFill>
        <p:spPr>
          <a:xfrm>
            <a:off x="6496920" y="2471400"/>
            <a:ext cx="1033560" cy="2381040"/>
          </a:xfrm>
          <a:prstGeom prst="rect">
            <a:avLst/>
          </a:prstGeom>
          <a:ln>
            <a:noFill/>
          </a:ln>
        </p:spPr>
      </p:pic>
      <p:sp>
        <p:nvSpPr>
          <p:cNvPr id="230" name="CustomShape 7"/>
          <p:cNvSpPr/>
          <p:nvPr/>
        </p:nvSpPr>
        <p:spPr>
          <a:xfrm>
            <a:off x="3355560" y="2432880"/>
            <a:ext cx="1296360" cy="2419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1" name="CustomShape 8"/>
          <p:cNvSpPr/>
          <p:nvPr/>
        </p:nvSpPr>
        <p:spPr>
          <a:xfrm>
            <a:off x="3315240" y="2671560"/>
            <a:ext cx="196020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Simulation of local community dynamics with generalized Lotka Volterra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2" name="CustomShape 9"/>
          <p:cNvSpPr/>
          <p:nvPr/>
        </p:nvSpPr>
        <p:spPr>
          <a:xfrm>
            <a:off x="5811120" y="1662120"/>
            <a:ext cx="27842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Steady state abundances in local communities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 descr=""/>
          <p:cNvPicPr/>
          <p:nvPr/>
        </p:nvPicPr>
        <p:blipFill>
          <a:blip r:embed="rId1"/>
          <a:stretch/>
        </p:blipFill>
        <p:spPr>
          <a:xfrm>
            <a:off x="6624720" y="4291200"/>
            <a:ext cx="1768320" cy="2452680"/>
          </a:xfrm>
          <a:prstGeom prst="rect">
            <a:avLst/>
          </a:prstGeom>
          <a:ln w="28440">
            <a:solidFill>
              <a:schemeClr val="accent4">
                <a:lumMod val="60000"/>
                <a:lumOff val="40000"/>
              </a:schemeClr>
            </a:solidFill>
            <a:round/>
          </a:ln>
        </p:spPr>
      </p:pic>
      <p:sp>
        <p:nvSpPr>
          <p:cNvPr id="234" name="CustomShape 1"/>
          <p:cNvSpPr/>
          <p:nvPr/>
        </p:nvSpPr>
        <p:spPr>
          <a:xfrm>
            <a:off x="230040" y="4140720"/>
            <a:ext cx="6132960" cy="25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ff"/>
                </a:solidFill>
                <a:latin typeface="Calibri"/>
              </a:rPr>
              <a:t>A: Interaction matrix of metacommunity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595959"/>
                </a:solidFill>
                <a:latin typeface="Calibri"/>
              </a:rPr>
              <a:t>N: Matrix of interaction strengths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(normally distributed)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: Diagonal</a:t>
            </a:r>
            <a:r>
              <a:rPr b="0" lang="en-US" sz="2000" spc="-1" strike="noStrike">
                <a:solidFill>
                  <a:srgbClr val="ff0000"/>
                </a:solidFill>
                <a:latin typeface="Calibri"/>
              </a:rPr>
              <a:t> matrix of heterogeneity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(distributed according to </a:t>
            </a:r>
            <a:r>
              <a:rPr b="0" lang="en-US" sz="2000" spc="-1" strike="noStrike">
                <a:solidFill>
                  <a:srgbClr val="8064a2"/>
                </a:solidFill>
                <a:latin typeface="Calibri"/>
              </a:rPr>
              <a:t>power law with exponent -α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8000"/>
                </a:solidFill>
                <a:latin typeface="Calibri"/>
              </a:rPr>
              <a:t>G: Matrix of the ecological network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(presence/absence)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66ffff"/>
                </a:solidFill>
                <a:latin typeface="Calibri"/>
              </a:rPr>
              <a:t>s: Scaling factor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(between 0 and 1)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o = Hadamard product (element-wise matrix multiplication)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457200" y="68400"/>
            <a:ext cx="85467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Mechanism 2: Manipulation of interaction strength heterogeneity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276480" y="1922400"/>
            <a:ext cx="2110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Interaction strengths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2178000" y="1513080"/>
            <a:ext cx="1506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Heterogeneity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3582360" y="1981800"/>
            <a:ext cx="1880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Network structure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6"/>
          <p:cNvSpPr/>
          <p:nvPr/>
        </p:nvSpPr>
        <p:spPr>
          <a:xfrm>
            <a:off x="1772640" y="2358720"/>
            <a:ext cx="406080" cy="59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0" name="CustomShape 7"/>
          <p:cNvSpPr/>
          <p:nvPr/>
        </p:nvSpPr>
        <p:spPr>
          <a:xfrm>
            <a:off x="2820600" y="1882440"/>
            <a:ext cx="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1" name="CustomShape 8"/>
          <p:cNvSpPr/>
          <p:nvPr/>
        </p:nvSpPr>
        <p:spPr>
          <a:xfrm flipH="1">
            <a:off x="4066560" y="2439000"/>
            <a:ext cx="451440" cy="51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42" name="Picture 1" descr=""/>
          <p:cNvPicPr/>
          <p:nvPr/>
        </p:nvPicPr>
        <p:blipFill>
          <a:blip r:embed="rId2"/>
          <a:stretch/>
        </p:blipFill>
        <p:spPr>
          <a:xfrm>
            <a:off x="6296400" y="3170880"/>
            <a:ext cx="2394720" cy="1022760"/>
          </a:xfrm>
          <a:prstGeom prst="rect">
            <a:avLst/>
          </a:prstGeom>
          <a:ln>
            <a:noFill/>
          </a:ln>
        </p:spPr>
      </p:pic>
      <p:pic>
        <p:nvPicPr>
          <p:cNvPr id="243" name="Picture 10" descr=""/>
          <p:cNvPicPr/>
          <p:nvPr/>
        </p:nvPicPr>
        <p:blipFill>
          <a:blip r:embed="rId3"/>
          <a:stretch/>
        </p:blipFill>
        <p:spPr>
          <a:xfrm>
            <a:off x="6390000" y="1473120"/>
            <a:ext cx="1922760" cy="179748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482760" y="2946240"/>
            <a:ext cx="4076640" cy="83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711000" y="6417000"/>
            <a:ext cx="1010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Gradient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5775480" y="6405120"/>
            <a:ext cx="840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Cluster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7" name="Picture 6" descr=""/>
          <p:cNvPicPr/>
          <p:nvPr/>
        </p:nvPicPr>
        <p:blipFill>
          <a:blip r:embed="rId1"/>
          <a:stretch/>
        </p:blipFill>
        <p:spPr>
          <a:xfrm>
            <a:off x="0" y="1248840"/>
            <a:ext cx="7413840" cy="519624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7385040" y="1498680"/>
            <a:ext cx="17586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Power law distribution defining extent of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heterogeneity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7327800" y="3530520"/>
            <a:ext cx="1815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Visualization of global </a:t>
            </a:r>
            <a:r>
              <a:rPr b="0" lang="en-US" sz="1800" spc="-1" strike="noStrike">
                <a:solidFill>
                  <a:srgbClr val="0000ff"/>
                </a:solidFill>
                <a:latin typeface="Calibri"/>
              </a:rPr>
              <a:t>interaction matrix 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7505640" y="5016600"/>
            <a:ext cx="16380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PCoA plot of local communities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279360" y="25200"/>
            <a:ext cx="85467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Mechanism 2: Formation of clusters or gradients depends on heterogeneity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279360" y="63000"/>
            <a:ext cx="85467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Mechanisms behind community types: 3. Multi-stability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3" name="Picture 4" descr=""/>
          <p:cNvPicPr/>
          <p:nvPr/>
        </p:nvPicPr>
        <p:blipFill>
          <a:blip r:embed="rId1"/>
          <a:stretch/>
        </p:blipFill>
        <p:spPr>
          <a:xfrm>
            <a:off x="1942920" y="1714320"/>
            <a:ext cx="5166360" cy="4063680"/>
          </a:xfrm>
          <a:prstGeom prst="rect">
            <a:avLst/>
          </a:prstGeom>
          <a:ln>
            <a:noFill/>
          </a:ln>
        </p:spPr>
      </p:pic>
      <p:sp>
        <p:nvSpPr>
          <p:cNvPr id="254" name="CustomShape 2"/>
          <p:cNvSpPr/>
          <p:nvPr/>
        </p:nvSpPr>
        <p:spPr>
          <a:xfrm>
            <a:off x="5306040" y="4019040"/>
            <a:ext cx="1571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Tipping point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2461320" y="3543480"/>
            <a:ext cx="1571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Tipping point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CustomShape 4"/>
          <p:cNvSpPr/>
          <p:nvPr/>
        </p:nvSpPr>
        <p:spPr>
          <a:xfrm>
            <a:off x="2273400" y="1840680"/>
            <a:ext cx="3606480" cy="364680"/>
          </a:xfrm>
          <a:prstGeom prst="rect">
            <a:avLst/>
          </a:prstGeom>
          <a:solidFill>
            <a:srgbClr val="e1e0e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Multi-stability and hysteresis      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-173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Microbial abundance data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457200" y="771480"/>
            <a:ext cx="8229240" cy="1273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Example: Flemish Gut Flora Project (1,106 samples)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Bar plot of 40 randomly selected samples: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3" descr=""/>
          <p:cNvPicPr/>
          <p:nvPr/>
        </p:nvPicPr>
        <p:blipFill>
          <a:blip r:embed="rId1"/>
          <a:stretch/>
        </p:blipFill>
        <p:spPr>
          <a:xfrm>
            <a:off x="1559880" y="1663560"/>
            <a:ext cx="5573880" cy="430704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169560" y="6144840"/>
            <a:ext cx="8345520" cy="63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Falony, Joossens, Vieira-Silva, Wang, Darzi, Faust et al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. Population-level analysis of gut microbiome variation.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Science 352:560-564 (2016).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279360" y="63000"/>
            <a:ext cx="85467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Mechanisms behind community types: 3. Multi-stability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8" name="Picture 4" descr=""/>
          <p:cNvPicPr/>
          <p:nvPr/>
        </p:nvPicPr>
        <p:blipFill>
          <a:blip r:embed="rId1"/>
          <a:stretch/>
        </p:blipFill>
        <p:spPr>
          <a:xfrm>
            <a:off x="228600" y="2146320"/>
            <a:ext cx="3658680" cy="328968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279360" y="1269000"/>
            <a:ext cx="43221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Multi-stability has a long history in ecology...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156600" y="5702400"/>
            <a:ext cx="50032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Stable states of vegetation biomass (V) as a function of stocking density 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May (1977) Nature 269, 471-477, Figure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5160600" y="1259640"/>
            <a:ext cx="36655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... and has been observed experimentally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62" name="Picture 9" descr=""/>
          <p:cNvPicPr/>
          <p:nvPr/>
        </p:nvPicPr>
        <p:blipFill>
          <a:blip r:embed="rId2"/>
          <a:stretch/>
        </p:blipFill>
        <p:spPr>
          <a:xfrm>
            <a:off x="4994640" y="2057400"/>
            <a:ext cx="3579840" cy="3378600"/>
          </a:xfrm>
          <a:prstGeom prst="rect">
            <a:avLst/>
          </a:prstGeom>
          <a:ln>
            <a:noFill/>
          </a:ln>
        </p:spPr>
      </p:pic>
      <p:sp>
        <p:nvSpPr>
          <p:cNvPr id="263" name="CustomShape 5"/>
          <p:cNvSpPr/>
          <p:nvPr/>
        </p:nvSpPr>
        <p:spPr>
          <a:xfrm>
            <a:off x="4843080" y="5632200"/>
            <a:ext cx="43005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Oscillating and non-oscillating growth of yeast in continuous culture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Zamamiri et al. (2001) Biotechnology and Bioengineering 75, 305-312,  Figure 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79360" y="63000"/>
            <a:ext cx="85467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Ingredients for multi-stable microbial communities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40920" y="1172520"/>
            <a:ext cx="864216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Thomas’ conjecture: multi-stability requires a positive circuit 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Two mutually inhibiting species form a positive circuit (-1*-1=1)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Motivation: enterotype driver genera often found to be negatively linked in gut networks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1934280" y="6389280"/>
            <a:ext cx="5481720" cy="364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Thomas &amp; D’Ari. (1990) “Biological Feedback” CRC Press.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7" name="Picture 11" descr=""/>
          <p:cNvPicPr/>
          <p:nvPr/>
        </p:nvPicPr>
        <p:blipFill>
          <a:blip r:embed="rId1"/>
          <a:stretch/>
        </p:blipFill>
        <p:spPr>
          <a:xfrm>
            <a:off x="303480" y="3111480"/>
            <a:ext cx="3339720" cy="3034800"/>
          </a:xfrm>
          <a:prstGeom prst="rect">
            <a:avLst/>
          </a:prstGeom>
          <a:ln>
            <a:noFill/>
          </a:ln>
        </p:spPr>
      </p:pic>
      <p:sp>
        <p:nvSpPr>
          <p:cNvPr id="268" name="CustomShape 4"/>
          <p:cNvSpPr/>
          <p:nvPr/>
        </p:nvSpPr>
        <p:spPr>
          <a:xfrm>
            <a:off x="3088080" y="3181680"/>
            <a:ext cx="788400" cy="3790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9" name="Picture 13" descr=""/>
          <p:cNvPicPr/>
          <p:nvPr/>
        </p:nvPicPr>
        <p:blipFill>
          <a:blip r:embed="rId2"/>
          <a:stretch/>
        </p:blipFill>
        <p:spPr>
          <a:xfrm>
            <a:off x="5703120" y="3400560"/>
            <a:ext cx="2824920" cy="2799000"/>
          </a:xfrm>
          <a:prstGeom prst="rect">
            <a:avLst/>
          </a:prstGeom>
          <a:ln>
            <a:noFill/>
          </a:ln>
        </p:spPr>
      </p:pic>
      <p:sp>
        <p:nvSpPr>
          <p:cNvPr id="270" name="CustomShape 5"/>
          <p:cNvSpPr/>
          <p:nvPr/>
        </p:nvSpPr>
        <p:spPr>
          <a:xfrm>
            <a:off x="227160" y="2907720"/>
            <a:ext cx="4350600" cy="32490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" name="CustomShape 6"/>
          <p:cNvSpPr/>
          <p:nvPr/>
        </p:nvSpPr>
        <p:spPr>
          <a:xfrm>
            <a:off x="468000" y="2871720"/>
            <a:ext cx="3882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Sub-network for HMP stool data set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2" name="CustomShape 7"/>
          <p:cNvSpPr/>
          <p:nvPr/>
        </p:nvSpPr>
        <p:spPr>
          <a:xfrm>
            <a:off x="4645080" y="2907720"/>
            <a:ext cx="4350600" cy="325188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3" name="CustomShape 8"/>
          <p:cNvSpPr/>
          <p:nvPr/>
        </p:nvSpPr>
        <p:spPr>
          <a:xfrm>
            <a:off x="4645080" y="2852280"/>
            <a:ext cx="41810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Negative links between classes in stool samples of subject A (David et al. Genome Biology 2014)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CustomShape 9"/>
          <p:cNvSpPr/>
          <p:nvPr/>
        </p:nvSpPr>
        <p:spPr>
          <a:xfrm>
            <a:off x="8154360" y="4787640"/>
            <a:ext cx="935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Rumino-coccus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10" descr=""/>
          <p:cNvPicPr/>
          <p:nvPr/>
        </p:nvPicPr>
        <p:blipFill>
          <a:blip r:embed="rId1"/>
          <a:stretch/>
        </p:blipFill>
        <p:spPr>
          <a:xfrm>
            <a:off x="4805640" y="2005200"/>
            <a:ext cx="3789000" cy="160632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279360" y="49680"/>
            <a:ext cx="85467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Multi-stable microbial communities: a toy model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7" name="Picture 4" descr=""/>
          <p:cNvPicPr/>
          <p:nvPr/>
        </p:nvPicPr>
        <p:blipFill>
          <a:blip r:embed="rId2"/>
          <a:stretch/>
        </p:blipFill>
        <p:spPr>
          <a:xfrm>
            <a:off x="708480" y="1512720"/>
            <a:ext cx="2646720" cy="2168640"/>
          </a:xfrm>
          <a:prstGeom prst="rect">
            <a:avLst/>
          </a:prstGeom>
          <a:ln>
            <a:noFill/>
          </a:ln>
        </p:spPr>
      </p:pic>
      <p:sp>
        <p:nvSpPr>
          <p:cNvPr id="278" name="CustomShape 2"/>
          <p:cNvSpPr/>
          <p:nvPr/>
        </p:nvSpPr>
        <p:spPr>
          <a:xfrm>
            <a:off x="700200" y="4022280"/>
            <a:ext cx="2142360" cy="12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Community model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ff00"/>
                </a:solidFill>
                <a:latin typeface="Calibri"/>
              </a:rPr>
              <a:t>Taxon abundances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984807"/>
                </a:solidFill>
                <a:latin typeface="Calibri"/>
              </a:rPr>
              <a:t>Growth rate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ff"/>
                </a:solidFill>
                <a:latin typeface="Calibri"/>
              </a:rPr>
              <a:t>Death rate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4933080" y="4022280"/>
            <a:ext cx="2180520" cy="12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Inhibition function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Inhibition coefficients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6600"/>
                </a:solidFill>
                <a:latin typeface="Calibri"/>
              </a:rPr>
              <a:t>Hill coefficients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N: Species number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5334120" y="2312640"/>
            <a:ext cx="1657440" cy="10692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1" name="CustomShape 5"/>
          <p:cNvSpPr/>
          <p:nvPr/>
        </p:nvSpPr>
        <p:spPr>
          <a:xfrm>
            <a:off x="7832880" y="2325960"/>
            <a:ext cx="562320" cy="1069200"/>
          </a:xfrm>
          <a:prstGeom prst="rect">
            <a:avLst/>
          </a:prstGeom>
          <a:noFill/>
          <a:ln w="31680">
            <a:solidFill>
              <a:srgbClr val="ff00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2" name="CustomShape 6"/>
          <p:cNvSpPr/>
          <p:nvPr/>
        </p:nvSpPr>
        <p:spPr>
          <a:xfrm>
            <a:off x="7129800" y="2318040"/>
            <a:ext cx="562320" cy="1069200"/>
          </a:xfrm>
          <a:prstGeom prst="rect">
            <a:avLst/>
          </a:prstGeom>
          <a:noFill/>
          <a:ln w="31680">
            <a:solidFill>
              <a:schemeClr val="accent6">
                <a:lumMod val="50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3" name="CustomShape 7"/>
          <p:cNvSpPr/>
          <p:nvPr/>
        </p:nvSpPr>
        <p:spPr>
          <a:xfrm>
            <a:off x="2736720" y="2780640"/>
            <a:ext cx="1792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Mutual inhibition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8"/>
          <p:cNvSpPr/>
          <p:nvPr/>
        </p:nvSpPr>
        <p:spPr>
          <a:xfrm>
            <a:off x="227160" y="3898440"/>
            <a:ext cx="4350600" cy="27669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5" name="CustomShape 9"/>
          <p:cNvSpPr/>
          <p:nvPr/>
        </p:nvSpPr>
        <p:spPr>
          <a:xfrm>
            <a:off x="4642560" y="3902040"/>
            <a:ext cx="4167000" cy="27669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86" name="CustomShape 10"/>
          <p:cNvSpPr/>
          <p:nvPr/>
        </p:nvSpPr>
        <p:spPr>
          <a:xfrm>
            <a:off x="5176440" y="1377000"/>
            <a:ext cx="2134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Model parameters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4915080" y="5245200"/>
            <a:ext cx="3581280" cy="125748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4"/>
          <a:stretch/>
        </p:blipFill>
        <p:spPr>
          <a:xfrm>
            <a:off x="685800" y="5270400"/>
            <a:ext cx="3759120" cy="110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icture 3" descr=""/>
          <p:cNvPicPr/>
          <p:nvPr/>
        </p:nvPicPr>
        <p:blipFill>
          <a:blip r:embed="rId1"/>
          <a:stretch/>
        </p:blipFill>
        <p:spPr>
          <a:xfrm>
            <a:off x="215280" y="1516680"/>
            <a:ext cx="4298760" cy="5167080"/>
          </a:xfrm>
          <a:prstGeom prst="rect">
            <a:avLst/>
          </a:prstGeom>
          <a:ln>
            <a:noFill/>
          </a:ln>
        </p:spPr>
      </p:pic>
      <p:pic>
        <p:nvPicPr>
          <p:cNvPr id="290" name="Picture 4" descr=""/>
          <p:cNvPicPr/>
          <p:nvPr/>
        </p:nvPicPr>
        <p:blipFill>
          <a:blip r:embed="rId2"/>
          <a:stretch/>
        </p:blipFill>
        <p:spPr>
          <a:xfrm>
            <a:off x="4514400" y="1690560"/>
            <a:ext cx="4495320" cy="5167080"/>
          </a:xfrm>
          <a:prstGeom prst="rect">
            <a:avLst/>
          </a:prstGeom>
          <a:ln>
            <a:noFill/>
          </a:ln>
        </p:spPr>
      </p:pic>
      <p:sp>
        <p:nvSpPr>
          <p:cNvPr id="291" name="CustomShape 1"/>
          <p:cNvSpPr/>
          <p:nvPr/>
        </p:nvSpPr>
        <p:spPr>
          <a:xfrm>
            <a:off x="279360" y="63000"/>
            <a:ext cx="85467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Multi-stable microbial communities: a toy model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5684760" y="1321200"/>
            <a:ext cx="2308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Bifurcation diagrams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791640" y="1288800"/>
            <a:ext cx="240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Abundance over time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Picture 10" descr=""/>
          <p:cNvPicPr/>
          <p:nvPr/>
        </p:nvPicPr>
        <p:blipFill>
          <a:blip r:embed="rId1"/>
          <a:stretch/>
        </p:blipFill>
        <p:spPr>
          <a:xfrm>
            <a:off x="1858320" y="1099080"/>
            <a:ext cx="5394960" cy="2131920"/>
          </a:xfrm>
          <a:prstGeom prst="rect">
            <a:avLst/>
          </a:prstGeom>
          <a:ln>
            <a:noFill/>
          </a:ln>
        </p:spPr>
      </p:pic>
      <p:pic>
        <p:nvPicPr>
          <p:cNvPr id="295" name="Picture 3" descr=""/>
          <p:cNvPicPr/>
          <p:nvPr/>
        </p:nvPicPr>
        <p:blipFill>
          <a:blip r:embed="rId2"/>
          <a:stretch/>
        </p:blipFill>
        <p:spPr>
          <a:xfrm>
            <a:off x="26640" y="4072320"/>
            <a:ext cx="9143640" cy="2798640"/>
          </a:xfrm>
          <a:prstGeom prst="rect">
            <a:avLst/>
          </a:prstGeom>
          <a:ln>
            <a:noFill/>
          </a:ln>
        </p:spPr>
      </p:pic>
      <p:sp>
        <p:nvSpPr>
          <p:cNvPr id="296" name="CustomShape 1"/>
          <p:cNvSpPr/>
          <p:nvPr/>
        </p:nvSpPr>
        <p:spPr>
          <a:xfrm>
            <a:off x="510840" y="3545280"/>
            <a:ext cx="3314880" cy="700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Decrease growth rate of </a:t>
            </a:r>
            <a:r>
              <a:rPr b="0" lang="en-US" sz="2000" spc="-1" strike="noStrike">
                <a:solidFill>
                  <a:srgbClr val="0000ff"/>
                </a:solidFill>
                <a:latin typeface="Calibri"/>
              </a:rPr>
              <a:t>X1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below a 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tipping point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3954240" y="3528360"/>
            <a:ext cx="3314880" cy="700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Increase growth rate of </a:t>
            </a:r>
            <a:r>
              <a:rPr b="0" lang="en-US" sz="2000" spc="-1" strike="noStrike">
                <a:solidFill>
                  <a:srgbClr val="0000ff"/>
                </a:solidFill>
                <a:latin typeface="Calibri"/>
              </a:rPr>
              <a:t>X1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above another 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tipping point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133560" y="-70560"/>
            <a:ext cx="905004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Toy model: journey through the  bifurcation diagram (hysteresis)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279360" y="2122200"/>
            <a:ext cx="10263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Initial growth rate of </a:t>
            </a:r>
            <a:r>
              <a:rPr b="0" lang="en-US" sz="1800" spc="-1" strike="noStrike">
                <a:solidFill>
                  <a:srgbClr val="0000ff"/>
                </a:solidFill>
                <a:latin typeface="Calibri"/>
              </a:rPr>
              <a:t>X1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=1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3507480" y="2984040"/>
            <a:ext cx="14292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Growth rate </a:t>
            </a:r>
            <a:r>
              <a:rPr b="0" lang="en-US" sz="1600" spc="-1" strike="noStrike">
                <a:solidFill>
                  <a:srgbClr val="0000ff"/>
                </a:solidFill>
                <a:latin typeface="Calibri"/>
              </a:rPr>
              <a:t>X1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 flipV="1">
            <a:off x="5611680" y="2300760"/>
            <a:ext cx="1499760" cy="61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2" name="CustomShape 7"/>
          <p:cNvSpPr/>
          <p:nvPr/>
        </p:nvSpPr>
        <p:spPr>
          <a:xfrm rot="16200000">
            <a:off x="1113480" y="1951560"/>
            <a:ext cx="2046240" cy="333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Relative abundance X1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3" name="CustomShape 8"/>
          <p:cNvSpPr/>
          <p:nvPr/>
        </p:nvSpPr>
        <p:spPr>
          <a:xfrm flipV="1">
            <a:off x="1109520" y="789840"/>
            <a:ext cx="2662560" cy="66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4" name="CustomShape 9"/>
          <p:cNvSpPr/>
          <p:nvPr/>
        </p:nvSpPr>
        <p:spPr>
          <a:xfrm flipV="1">
            <a:off x="2168280" y="2283480"/>
            <a:ext cx="571680" cy="63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5" name="CustomShape 10"/>
          <p:cNvSpPr/>
          <p:nvPr/>
        </p:nvSpPr>
        <p:spPr>
          <a:xfrm>
            <a:off x="2435760" y="4888440"/>
            <a:ext cx="192204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Growth rate of </a:t>
            </a:r>
            <a:r>
              <a:rPr b="0" lang="en-US" sz="2000" spc="-1" strike="noStrike">
                <a:solidFill>
                  <a:srgbClr val="0000ff"/>
                </a:solidFill>
                <a:latin typeface="Calibri"/>
              </a:rPr>
              <a:t>X1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is back to 1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6" name="CustomShape 11"/>
          <p:cNvSpPr/>
          <p:nvPr/>
        </p:nvSpPr>
        <p:spPr>
          <a:xfrm>
            <a:off x="6745680" y="4781520"/>
            <a:ext cx="116820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Growth rate of </a:t>
            </a:r>
            <a:r>
              <a:rPr b="0" lang="en-US" sz="2000" spc="-1" strike="noStrike">
                <a:solidFill>
                  <a:srgbClr val="0000ff"/>
                </a:solidFill>
                <a:latin typeface="Calibri"/>
              </a:rPr>
              <a:t>X1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is back to 1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icture 3" descr=""/>
          <p:cNvPicPr/>
          <p:nvPr/>
        </p:nvPicPr>
        <p:blipFill>
          <a:blip r:embed="rId1"/>
          <a:stretch/>
        </p:blipFill>
        <p:spPr>
          <a:xfrm>
            <a:off x="5578200" y="3438360"/>
            <a:ext cx="3451320" cy="2580840"/>
          </a:xfrm>
          <a:prstGeom prst="rect">
            <a:avLst/>
          </a:prstGeom>
          <a:ln>
            <a:noFill/>
          </a:ln>
        </p:spPr>
      </p:pic>
      <p:pic>
        <p:nvPicPr>
          <p:cNvPr id="308" name="Picture 4" descr=""/>
          <p:cNvPicPr/>
          <p:nvPr/>
        </p:nvPicPr>
        <p:blipFill>
          <a:blip r:embed="rId2"/>
          <a:stretch/>
        </p:blipFill>
        <p:spPr>
          <a:xfrm>
            <a:off x="495360" y="2607120"/>
            <a:ext cx="4657680" cy="3782880"/>
          </a:xfrm>
          <a:prstGeom prst="rect">
            <a:avLst/>
          </a:prstGeom>
          <a:ln>
            <a:noFill/>
          </a:ln>
        </p:spPr>
      </p:pic>
      <p:sp>
        <p:nvSpPr>
          <p:cNvPr id="309" name="CustomShape 1"/>
          <p:cNvSpPr/>
          <p:nvPr/>
        </p:nvSpPr>
        <p:spPr>
          <a:xfrm>
            <a:off x="279360" y="63000"/>
            <a:ext cx="85467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Multi-stable microbial communities: a proof-of-concept model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626040" y="1359000"/>
            <a:ext cx="18939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Inhibition matrix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5879160" y="1359000"/>
            <a:ext cx="2857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Inhibition network (N=15)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2" name="CustomShape 4"/>
          <p:cNvSpPr/>
          <p:nvPr/>
        </p:nvSpPr>
        <p:spPr>
          <a:xfrm>
            <a:off x="619560" y="1910160"/>
            <a:ext cx="49582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Inter-group inhibition is stronger than intra-group inhibition (the smaller the stronger)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13" name="CustomShape 5"/>
          <p:cNvSpPr/>
          <p:nvPr/>
        </p:nvSpPr>
        <p:spPr>
          <a:xfrm>
            <a:off x="1920600" y="6433920"/>
            <a:ext cx="979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Species j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 rot="16200000">
            <a:off x="-179640" y="4209840"/>
            <a:ext cx="9763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Species i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510840" y="-399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Proof-of-concept model generates multi-stable communities (hysteresis)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6" name="Picture 6" descr=""/>
          <p:cNvPicPr/>
          <p:nvPr/>
        </p:nvPicPr>
        <p:blipFill>
          <a:blip r:embed="rId1"/>
          <a:stretch/>
        </p:blipFill>
        <p:spPr>
          <a:xfrm>
            <a:off x="533520" y="1722600"/>
            <a:ext cx="8076960" cy="3225600"/>
          </a:xfrm>
          <a:prstGeom prst="rect">
            <a:avLst/>
          </a:prstGeom>
          <a:ln>
            <a:noFill/>
          </a:ln>
        </p:spPr>
      </p:pic>
      <p:sp>
        <p:nvSpPr>
          <p:cNvPr id="317" name="CustomShape 2"/>
          <p:cNvSpPr/>
          <p:nvPr/>
        </p:nvSpPr>
        <p:spPr>
          <a:xfrm>
            <a:off x="3756600" y="1376280"/>
            <a:ext cx="3863160" cy="364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Growth rates of red species increased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8" name="Picture 8" descr=""/>
          <p:cNvPicPr/>
          <p:nvPr/>
        </p:nvPicPr>
        <p:blipFill>
          <a:blip r:embed="rId2"/>
          <a:stretch/>
        </p:blipFill>
        <p:spPr>
          <a:xfrm>
            <a:off x="1096200" y="4632480"/>
            <a:ext cx="2607840" cy="2144880"/>
          </a:xfrm>
          <a:prstGeom prst="rect">
            <a:avLst/>
          </a:prstGeom>
          <a:ln>
            <a:noFill/>
          </a:ln>
        </p:spPr>
      </p:pic>
      <p:sp>
        <p:nvSpPr>
          <p:cNvPr id="319" name="CustomShape 3"/>
          <p:cNvSpPr/>
          <p:nvPr/>
        </p:nvSpPr>
        <p:spPr>
          <a:xfrm>
            <a:off x="1203120" y="4697640"/>
            <a:ext cx="2500920" cy="207972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0" name="CustomShape 4"/>
          <p:cNvSpPr/>
          <p:nvPr/>
        </p:nvSpPr>
        <p:spPr>
          <a:xfrm>
            <a:off x="3953160" y="1911600"/>
            <a:ext cx="45360" cy="2511000"/>
          </a:xfrm>
          <a:prstGeom prst="rect">
            <a:avLst/>
          </a:prstGeom>
          <a:solidFill>
            <a:schemeClr val="accent4">
              <a:lumMod val="75000"/>
              <a:alpha val="68000"/>
            </a:schemeClr>
          </a:solidFill>
          <a:ln>
            <a:solidFill>
              <a:schemeClr val="accent4">
                <a:lumMod val="7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1" name="CustomShape 5"/>
          <p:cNvSpPr/>
          <p:nvPr/>
        </p:nvSpPr>
        <p:spPr>
          <a:xfrm flipH="1">
            <a:off x="2453760" y="4430160"/>
            <a:ext cx="1499040" cy="26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accent4">
                <a:lumMod val="75000"/>
              </a:schemeClr>
            </a:solidFill>
            <a:custDash>
              <a:ds d="400000" sp="300000"/>
            </a:custDash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22" name="CustomShape 6"/>
          <p:cNvSpPr/>
          <p:nvPr/>
        </p:nvSpPr>
        <p:spPr>
          <a:xfrm flipH="1">
            <a:off x="8140680" y="1871640"/>
            <a:ext cx="45360" cy="2558160"/>
          </a:xfrm>
          <a:prstGeom prst="rect">
            <a:avLst/>
          </a:prstGeom>
          <a:solidFill>
            <a:schemeClr val="accent5">
              <a:lumMod val="75000"/>
              <a:alpha val="47000"/>
            </a:schemeClr>
          </a:solidFill>
          <a:ln>
            <a:solidFill>
              <a:schemeClr val="accent5">
                <a:lumMod val="7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23" name="CustomShape 7"/>
          <p:cNvSpPr/>
          <p:nvPr/>
        </p:nvSpPr>
        <p:spPr>
          <a:xfrm>
            <a:off x="6055920" y="4672800"/>
            <a:ext cx="2554200" cy="211068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24" name="Picture 9" descr=""/>
          <p:cNvPicPr/>
          <p:nvPr/>
        </p:nvPicPr>
        <p:blipFill>
          <a:blip r:embed="rId3"/>
          <a:stretch/>
        </p:blipFill>
        <p:spPr>
          <a:xfrm>
            <a:off x="6059160" y="4672800"/>
            <a:ext cx="2511000" cy="2066040"/>
          </a:xfrm>
          <a:prstGeom prst="rect">
            <a:avLst/>
          </a:prstGeom>
          <a:ln>
            <a:noFill/>
          </a:ln>
        </p:spPr>
      </p:pic>
      <p:sp>
        <p:nvSpPr>
          <p:cNvPr id="325" name="CustomShape 8"/>
          <p:cNvSpPr/>
          <p:nvPr/>
        </p:nvSpPr>
        <p:spPr>
          <a:xfrm flipV="1">
            <a:off x="7299000" y="4187160"/>
            <a:ext cx="841320" cy="24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accent5">
                <a:lumMod val="75000"/>
              </a:schemeClr>
            </a:solidFill>
            <a:custDash>
              <a:ds d="400000" sp="300000"/>
            </a:custDash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279360" y="63000"/>
            <a:ext cx="85467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Multi-stable microbial communities form clusters or gradients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7" name="Picture 4" descr=""/>
          <p:cNvPicPr/>
          <p:nvPr/>
        </p:nvPicPr>
        <p:blipFill>
          <a:blip r:embed="rId1"/>
          <a:stretch/>
        </p:blipFill>
        <p:spPr>
          <a:xfrm>
            <a:off x="5855760" y="4140360"/>
            <a:ext cx="3160800" cy="2234880"/>
          </a:xfrm>
          <a:prstGeom prst="rect">
            <a:avLst/>
          </a:prstGeom>
          <a:ln>
            <a:noFill/>
          </a:ln>
        </p:spPr>
      </p:pic>
      <p:pic>
        <p:nvPicPr>
          <p:cNvPr id="328" name="Picture 5" descr=""/>
          <p:cNvPicPr/>
          <p:nvPr/>
        </p:nvPicPr>
        <p:blipFill>
          <a:blip r:embed="rId2"/>
          <a:stretch/>
        </p:blipFill>
        <p:spPr>
          <a:xfrm>
            <a:off x="2975040" y="4228920"/>
            <a:ext cx="3111480" cy="2145960"/>
          </a:xfrm>
          <a:prstGeom prst="rect">
            <a:avLst/>
          </a:prstGeom>
          <a:ln>
            <a:noFill/>
          </a:ln>
        </p:spPr>
      </p:pic>
      <p:pic>
        <p:nvPicPr>
          <p:cNvPr id="329" name="Picture 6" descr=""/>
          <p:cNvPicPr/>
          <p:nvPr/>
        </p:nvPicPr>
        <p:blipFill>
          <a:blip r:embed="rId3"/>
          <a:stretch/>
        </p:blipFill>
        <p:spPr>
          <a:xfrm>
            <a:off x="105840" y="4241880"/>
            <a:ext cx="2996280" cy="213336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6014160" y="4363560"/>
            <a:ext cx="632520" cy="462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1" name="CustomShape 3"/>
          <p:cNvSpPr/>
          <p:nvPr/>
        </p:nvSpPr>
        <p:spPr>
          <a:xfrm>
            <a:off x="0" y="1439280"/>
            <a:ext cx="632520" cy="4622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2" name="CustomShape 4"/>
          <p:cNvSpPr/>
          <p:nvPr/>
        </p:nvSpPr>
        <p:spPr>
          <a:xfrm>
            <a:off x="632880" y="1745640"/>
            <a:ext cx="806544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Samples are generated by slightly varying model parameters (growth rates and inhibition coefficients)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When inter-group inhibitions are weakened, gradients form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>
            <a:off x="1612440" y="6366240"/>
            <a:ext cx="1010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Gradient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4" name="CustomShape 6"/>
          <p:cNvSpPr/>
          <p:nvPr/>
        </p:nvSpPr>
        <p:spPr>
          <a:xfrm>
            <a:off x="7159680" y="6362640"/>
            <a:ext cx="840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Cluster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CustomShape 7"/>
          <p:cNvSpPr/>
          <p:nvPr/>
        </p:nvSpPr>
        <p:spPr>
          <a:xfrm>
            <a:off x="3524040" y="3332160"/>
            <a:ext cx="17949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Ternary plots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279360" y="63000"/>
            <a:ext cx="85467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Proof-of-concept model without group structure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7" name="Picture 4" descr=""/>
          <p:cNvPicPr/>
          <p:nvPr/>
        </p:nvPicPr>
        <p:blipFill>
          <a:blip r:embed="rId1"/>
          <a:stretch/>
        </p:blipFill>
        <p:spPr>
          <a:xfrm>
            <a:off x="6025680" y="3906360"/>
            <a:ext cx="2386080" cy="228276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1065960" y="1906200"/>
            <a:ext cx="66470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Heterogeneous inhibition coefficients are drawn randomly from a non-linear distribution (no predefined groups)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9" name="Picture 7" descr=""/>
          <p:cNvPicPr/>
          <p:nvPr/>
        </p:nvPicPr>
        <p:blipFill>
          <a:blip r:embed="rId2"/>
          <a:stretch/>
        </p:blipFill>
        <p:spPr>
          <a:xfrm>
            <a:off x="624960" y="4026600"/>
            <a:ext cx="3451320" cy="2580840"/>
          </a:xfrm>
          <a:prstGeom prst="rect">
            <a:avLst/>
          </a:prstGeom>
          <a:ln>
            <a:noFill/>
          </a:ln>
        </p:spPr>
      </p:pic>
      <p:sp>
        <p:nvSpPr>
          <p:cNvPr id="340" name="CustomShape 3"/>
          <p:cNvSpPr/>
          <p:nvPr/>
        </p:nvSpPr>
        <p:spPr>
          <a:xfrm>
            <a:off x="4371480" y="4785840"/>
            <a:ext cx="1229400" cy="70812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7f7f7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icture 3" descr=""/>
          <p:cNvPicPr/>
          <p:nvPr/>
        </p:nvPicPr>
        <p:blipFill>
          <a:blip r:embed="rId1"/>
          <a:stretch/>
        </p:blipFill>
        <p:spPr>
          <a:xfrm>
            <a:off x="133560" y="3694320"/>
            <a:ext cx="8840880" cy="316332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828720" y="1584000"/>
            <a:ext cx="709812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Generate samples by simulating with varying initial abundances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Plot: Top five most strongly varying species in color and remaining species in gray</a:t>
            </a:r>
            <a:endParaRPr b="0" lang="en-US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Clusters emerge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39960" y="2994480"/>
            <a:ext cx="333720" cy="1069200"/>
          </a:xfrm>
          <a:prstGeom prst="rect">
            <a:avLst/>
          </a:prstGeom>
          <a:solidFill>
            <a:srgbClr val="ffffff"/>
          </a:solidFill>
          <a:ln w="31680"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4" name="CustomShape 3"/>
          <p:cNvSpPr/>
          <p:nvPr/>
        </p:nvSpPr>
        <p:spPr>
          <a:xfrm>
            <a:off x="279360" y="63000"/>
            <a:ext cx="85467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Proof-of-concept model without group structure forms clusters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-173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Microbial abundance data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63600" y="918360"/>
            <a:ext cx="8686440" cy="1273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How are people distributed in gut microbial community space?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9" name="Picture 6" descr=""/>
          <p:cNvPicPr/>
          <p:nvPr/>
        </p:nvPicPr>
        <p:blipFill>
          <a:blip r:embed="rId1"/>
          <a:stretch/>
        </p:blipFill>
        <p:spPr>
          <a:xfrm>
            <a:off x="3593520" y="2591640"/>
            <a:ext cx="5429880" cy="4098240"/>
          </a:xfrm>
          <a:prstGeom prst="rect">
            <a:avLst/>
          </a:prstGeom>
          <a:ln>
            <a:noFill/>
          </a:ln>
        </p:spPr>
      </p:pic>
      <p:sp>
        <p:nvSpPr>
          <p:cNvPr id="100" name="CustomShape 3"/>
          <p:cNvSpPr/>
          <p:nvPr/>
        </p:nvSpPr>
        <p:spPr>
          <a:xfrm>
            <a:off x="175320" y="3261960"/>
            <a:ext cx="3179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Microbial community space: Principal Coordinates Analysis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with Bray Curtis dissimilarity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1" name="Picture 8" descr=""/>
          <p:cNvPicPr/>
          <p:nvPr/>
        </p:nvPicPr>
        <p:blipFill>
          <a:blip r:embed="rId2"/>
          <a:stretch/>
        </p:blipFill>
        <p:spPr>
          <a:xfrm>
            <a:off x="215280" y="4349520"/>
            <a:ext cx="2722680" cy="2103840"/>
          </a:xfrm>
          <a:prstGeom prst="rect">
            <a:avLst/>
          </a:prstGeom>
          <a:ln>
            <a:noFill/>
          </a:ln>
        </p:spPr>
      </p:pic>
      <p:sp>
        <p:nvSpPr>
          <p:cNvPr id="102" name="CustomShape 4"/>
          <p:cNvSpPr/>
          <p:nvPr/>
        </p:nvSpPr>
        <p:spPr>
          <a:xfrm>
            <a:off x="3850200" y="1621440"/>
            <a:ext cx="4691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rd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dimension: density (how many samples are located in a given area of the community space)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3058560" y="5120280"/>
            <a:ext cx="721440" cy="454320"/>
          </a:xfrm>
          <a:prstGeom prst="rightArrow">
            <a:avLst>
              <a:gd name="adj1" fmla="val 50000"/>
              <a:gd name="adj2" fmla="val 50000"/>
            </a:avLst>
          </a:prstGeom>
          <a:noFill/>
          <a:ln>
            <a:solidFill>
              <a:srgbClr val="7f7f7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Picture 4" descr=""/>
          <p:cNvPicPr/>
          <p:nvPr/>
        </p:nvPicPr>
        <p:blipFill>
          <a:blip r:embed="rId1"/>
          <a:stretch/>
        </p:blipFill>
        <p:spPr>
          <a:xfrm>
            <a:off x="12600" y="2965680"/>
            <a:ext cx="9143640" cy="3443400"/>
          </a:xfrm>
          <a:prstGeom prst="rect">
            <a:avLst/>
          </a:prstGeom>
          <a:ln>
            <a:noFill/>
          </a:ln>
        </p:spPr>
      </p:pic>
      <p:sp>
        <p:nvSpPr>
          <p:cNvPr id="346" name="CustomShape 1"/>
          <p:cNvSpPr/>
          <p:nvPr/>
        </p:nvSpPr>
        <p:spPr>
          <a:xfrm flipH="1">
            <a:off x="776160" y="3286440"/>
            <a:ext cx="3972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accent4">
                <a:lumMod val="75000"/>
              </a:schemeClr>
            </a:solidFill>
            <a:custDash>
              <a:ds d="400000" sp="300000"/>
            </a:custDash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7" name="CustomShape 2"/>
          <p:cNvSpPr/>
          <p:nvPr/>
        </p:nvSpPr>
        <p:spPr>
          <a:xfrm>
            <a:off x="4749840" y="2973600"/>
            <a:ext cx="4228920" cy="171900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" name="CustomShape 3"/>
          <p:cNvSpPr/>
          <p:nvPr/>
        </p:nvSpPr>
        <p:spPr>
          <a:xfrm>
            <a:off x="4749840" y="4690080"/>
            <a:ext cx="4228920" cy="171900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9" name="CustomShape 4"/>
          <p:cNvSpPr/>
          <p:nvPr/>
        </p:nvSpPr>
        <p:spPr>
          <a:xfrm flipH="1">
            <a:off x="2686320" y="5214240"/>
            <a:ext cx="2076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accent5">
                <a:lumMod val="75000"/>
              </a:schemeClr>
            </a:solidFill>
            <a:custDash>
              <a:ds d="400000" sp="300000"/>
            </a:custDash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0" name="CustomShape 5"/>
          <p:cNvSpPr/>
          <p:nvPr/>
        </p:nvSpPr>
        <p:spPr>
          <a:xfrm>
            <a:off x="731160" y="3192840"/>
            <a:ext cx="45360" cy="2820600"/>
          </a:xfrm>
          <a:prstGeom prst="rect">
            <a:avLst/>
          </a:prstGeom>
          <a:solidFill>
            <a:schemeClr val="accent4">
              <a:lumMod val="75000"/>
              <a:alpha val="68000"/>
            </a:schemeClr>
          </a:solidFill>
          <a:ln>
            <a:solidFill>
              <a:schemeClr val="accent4">
                <a:lumMod val="7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1" name="CustomShape 6"/>
          <p:cNvSpPr/>
          <p:nvPr/>
        </p:nvSpPr>
        <p:spPr>
          <a:xfrm flipH="1">
            <a:off x="2619360" y="3192840"/>
            <a:ext cx="45360" cy="2820600"/>
          </a:xfrm>
          <a:prstGeom prst="rect">
            <a:avLst/>
          </a:prstGeom>
          <a:solidFill>
            <a:schemeClr val="accent5">
              <a:lumMod val="75000"/>
              <a:alpha val="47000"/>
            </a:schemeClr>
          </a:solidFill>
          <a:ln>
            <a:solidFill>
              <a:schemeClr val="accent5">
                <a:lumMod val="7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2" name="CustomShape 7"/>
          <p:cNvSpPr/>
          <p:nvPr/>
        </p:nvSpPr>
        <p:spPr>
          <a:xfrm>
            <a:off x="279360" y="63000"/>
            <a:ext cx="85467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Proof-of-concept model without group structure shows hysteresis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412560" y="2006640"/>
            <a:ext cx="2022840" cy="913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Increasing growth rate of </a:t>
            </a:r>
            <a:r>
              <a:rPr b="0" lang="en-US" sz="1800" spc="-1" strike="noStrike">
                <a:solidFill>
                  <a:srgbClr val="3366ff"/>
                </a:solidFill>
                <a:latin typeface="Calibri"/>
              </a:rPr>
              <a:t>species 4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above tipping point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>
            <a:off x="2769840" y="1997640"/>
            <a:ext cx="2360880" cy="913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Decreasing growth rate of </a:t>
            </a:r>
            <a:r>
              <a:rPr b="0" lang="en-US" sz="1800" spc="-1" strike="noStrike">
                <a:solidFill>
                  <a:srgbClr val="3366ff"/>
                </a:solidFill>
                <a:latin typeface="Calibri"/>
              </a:rPr>
              <a:t>species 4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below another tipping point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5" name="Picture 2" descr=""/>
          <p:cNvPicPr/>
          <p:nvPr/>
        </p:nvPicPr>
        <p:blipFill>
          <a:blip r:embed="rId2"/>
          <a:stretch/>
        </p:blipFill>
        <p:spPr>
          <a:xfrm>
            <a:off x="4767840" y="3061080"/>
            <a:ext cx="4037040" cy="1591560"/>
          </a:xfrm>
          <a:prstGeom prst="rect">
            <a:avLst/>
          </a:prstGeom>
          <a:ln>
            <a:noFill/>
          </a:ln>
        </p:spPr>
      </p:pic>
      <p:pic>
        <p:nvPicPr>
          <p:cNvPr id="356" name="Picture 8" descr=""/>
          <p:cNvPicPr/>
          <p:nvPr/>
        </p:nvPicPr>
        <p:blipFill>
          <a:blip r:embed="rId3"/>
          <a:stretch/>
        </p:blipFill>
        <p:spPr>
          <a:xfrm>
            <a:off x="4807800" y="4746960"/>
            <a:ext cx="4031640" cy="159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4" descr=""/>
          <p:cNvPicPr/>
          <p:nvPr/>
        </p:nvPicPr>
        <p:blipFill>
          <a:blip r:embed="rId1"/>
          <a:stretch/>
        </p:blipFill>
        <p:spPr>
          <a:xfrm>
            <a:off x="7269480" y="1382040"/>
            <a:ext cx="1457640" cy="1362600"/>
          </a:xfrm>
          <a:prstGeom prst="rect">
            <a:avLst/>
          </a:prstGeom>
          <a:ln>
            <a:noFill/>
          </a:ln>
        </p:spPr>
      </p:pic>
      <p:sp>
        <p:nvSpPr>
          <p:cNvPr id="358" name="TextShape 1"/>
          <p:cNvSpPr txBox="1"/>
          <p:nvPr/>
        </p:nvSpPr>
        <p:spPr>
          <a:xfrm>
            <a:off x="296640" y="60840"/>
            <a:ext cx="85928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What is the difference between Gibson’s mechanism and multi-stability?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163080" y="1328400"/>
            <a:ext cx="69998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1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Both rely on heterogeneous interaction strengths to generate alternative communities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1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But: in Gibson’s mechanism, different species sets lead to different community types, whereas in multi-stable communities, the same species generate different community types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0" name="Picture 3" descr=""/>
          <p:cNvPicPr/>
          <p:nvPr/>
        </p:nvPicPr>
        <p:blipFill>
          <a:blip r:embed="rId2"/>
          <a:stretch/>
        </p:blipFill>
        <p:spPr>
          <a:xfrm>
            <a:off x="7386120" y="2806200"/>
            <a:ext cx="1314000" cy="1257480"/>
          </a:xfrm>
          <a:prstGeom prst="rect">
            <a:avLst/>
          </a:prstGeom>
          <a:ln>
            <a:noFill/>
          </a:ln>
        </p:spPr>
      </p:pic>
      <p:grpSp>
        <p:nvGrpSpPr>
          <p:cNvPr id="361" name="Group 3"/>
          <p:cNvGrpSpPr/>
          <p:nvPr/>
        </p:nvGrpSpPr>
        <p:grpSpPr>
          <a:xfrm>
            <a:off x="4946400" y="4365360"/>
            <a:ext cx="1879560" cy="2011320"/>
            <a:chOff x="4946400" y="4365360"/>
            <a:chExt cx="1879560" cy="2011320"/>
          </a:xfrm>
        </p:grpSpPr>
        <p:sp>
          <p:nvSpPr>
            <p:cNvPr id="362" name="CustomShape 4"/>
            <p:cNvSpPr/>
            <p:nvPr/>
          </p:nvSpPr>
          <p:spPr>
            <a:xfrm>
              <a:off x="4946400" y="4365360"/>
              <a:ext cx="1879560" cy="971640"/>
            </a:xfrm>
            <a:prstGeom prst="rect">
              <a:avLst/>
            </a:prstGeom>
            <a:noFill/>
            <a:ln>
              <a:solidFill>
                <a:schemeClr val="accent4">
                  <a:lumMod val="7500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63" name="CustomShape 5"/>
            <p:cNvSpPr/>
            <p:nvPr/>
          </p:nvSpPr>
          <p:spPr>
            <a:xfrm>
              <a:off x="4946400" y="5404680"/>
              <a:ext cx="1879560" cy="971640"/>
            </a:xfrm>
            <a:prstGeom prst="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  <a:round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364" name="Picture 7" descr=""/>
            <p:cNvPicPr/>
            <p:nvPr/>
          </p:nvPicPr>
          <p:blipFill>
            <a:blip r:embed="rId3"/>
            <a:stretch/>
          </p:blipFill>
          <p:spPr>
            <a:xfrm>
              <a:off x="4973400" y="4398840"/>
              <a:ext cx="1692360" cy="921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5" name="Picture 8" descr=""/>
            <p:cNvPicPr/>
            <p:nvPr/>
          </p:nvPicPr>
          <p:blipFill>
            <a:blip r:embed="rId4"/>
            <a:stretch/>
          </p:blipFill>
          <p:spPr>
            <a:xfrm>
              <a:off x="4969800" y="5408640"/>
              <a:ext cx="1767960" cy="9680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66" name="Picture 9" descr=""/>
          <p:cNvPicPr/>
          <p:nvPr/>
        </p:nvPicPr>
        <p:blipFill>
          <a:blip r:embed="rId5"/>
          <a:stretch/>
        </p:blipFill>
        <p:spPr>
          <a:xfrm>
            <a:off x="496080" y="4345200"/>
            <a:ext cx="2658600" cy="201096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367" name="CustomShape 6"/>
          <p:cNvSpPr/>
          <p:nvPr/>
        </p:nvSpPr>
        <p:spPr>
          <a:xfrm>
            <a:off x="3569400" y="4955400"/>
            <a:ext cx="948960" cy="553680"/>
          </a:xfrm>
          <a:prstGeom prst="leftRightArrow">
            <a:avLst>
              <a:gd name="adj1" fmla="val 50000"/>
              <a:gd name="adj2" fmla="val 50000"/>
            </a:avLst>
          </a:prstGeom>
          <a:noFill/>
          <a:ln>
            <a:solidFill>
              <a:srgbClr val="7f7f7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457200" y="1026000"/>
            <a:ext cx="8229240" cy="684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Bimodality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in abundance distributions across samples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457200" y="-1263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do we recognize multi-stability?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0" name="Picture 4" descr=""/>
          <p:cNvPicPr/>
          <p:nvPr/>
        </p:nvPicPr>
        <p:blipFill>
          <a:blip r:embed="rId1"/>
          <a:stretch/>
        </p:blipFill>
        <p:spPr>
          <a:xfrm>
            <a:off x="350280" y="1617480"/>
            <a:ext cx="6590160" cy="4469760"/>
          </a:xfrm>
          <a:prstGeom prst="rect">
            <a:avLst/>
          </a:prstGeom>
          <a:ln>
            <a:noFill/>
          </a:ln>
        </p:spPr>
      </p:pic>
      <p:sp>
        <p:nvSpPr>
          <p:cNvPr id="371" name="CustomShape 3"/>
          <p:cNvSpPr/>
          <p:nvPr/>
        </p:nvSpPr>
        <p:spPr>
          <a:xfrm>
            <a:off x="169560" y="6265440"/>
            <a:ext cx="8883000" cy="364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Lahti et al.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Tipping elements in the human intestinal ecosystem.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Nature comm. 5:4344 (2014).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7119720" y="1711080"/>
            <a:ext cx="1932840" cy="913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HITChip gut data: 1,006 samples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457200" y="1081440"/>
            <a:ext cx="8229240" cy="658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Bimodality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alone is not sufficient: abrupt response to environment can also generate bimodal distributions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criterion: large variation of abundance (state shift) around tipping point (requires at least a few time points)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457200" y="-1263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do we recognize multi-stability?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75" name="Group 3"/>
          <p:cNvGrpSpPr/>
          <p:nvPr/>
        </p:nvGrpSpPr>
        <p:grpSpPr>
          <a:xfrm>
            <a:off x="822240" y="3237840"/>
            <a:ext cx="2964600" cy="2849760"/>
            <a:chOff x="822240" y="3237840"/>
            <a:chExt cx="2964600" cy="2849760"/>
          </a:xfrm>
        </p:grpSpPr>
        <p:sp>
          <p:nvSpPr>
            <p:cNvPr id="376" name="CustomShape 4"/>
            <p:cNvSpPr/>
            <p:nvPr/>
          </p:nvSpPr>
          <p:spPr>
            <a:xfrm flipV="1">
              <a:off x="822240" y="5750640"/>
              <a:ext cx="2472840" cy="14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solidFill>
                <a:schemeClr val="tx1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77" name="CustomShape 5"/>
            <p:cNvSpPr/>
            <p:nvPr/>
          </p:nvSpPr>
          <p:spPr>
            <a:xfrm flipV="1">
              <a:off x="822240" y="1536840"/>
              <a:ext cx="360" cy="21214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1680">
              <a:solidFill>
                <a:schemeClr val="tx1"/>
              </a:solidFill>
              <a:round/>
              <a:tailEnd len="med" type="triangle" w="med"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pic>
          <p:nvPicPr>
            <p:cNvPr id="378" name="Picture 6" descr=""/>
            <p:cNvPicPr/>
            <p:nvPr/>
          </p:nvPicPr>
          <p:blipFill>
            <a:blip r:embed="rId1"/>
            <a:stretch/>
          </p:blipFill>
          <p:spPr>
            <a:xfrm>
              <a:off x="2395080" y="4988520"/>
              <a:ext cx="655920" cy="47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9" name="Picture 7" descr=""/>
            <p:cNvPicPr/>
            <p:nvPr/>
          </p:nvPicPr>
          <p:blipFill>
            <a:blip r:embed="rId2"/>
            <a:stretch/>
          </p:blipFill>
          <p:spPr>
            <a:xfrm>
              <a:off x="1507320" y="3777840"/>
              <a:ext cx="591120" cy="440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0" name="CustomShape 6"/>
            <p:cNvSpPr/>
            <p:nvPr/>
          </p:nvSpPr>
          <p:spPr>
            <a:xfrm>
              <a:off x="853560" y="3237840"/>
              <a:ext cx="2933280" cy="333720"/>
            </a:xfrm>
            <a:prstGeom prst="rect">
              <a:avLst/>
            </a:prstGeom>
            <a:solidFill>
              <a:srgbClr val="e1e0e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</a:rPr>
                <a:t>Abrupt response to environment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81" name="CustomShape 7"/>
            <p:cNvSpPr/>
            <p:nvPr/>
          </p:nvSpPr>
          <p:spPr>
            <a:xfrm>
              <a:off x="2064240" y="5754600"/>
              <a:ext cx="1264680" cy="33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000000"/>
                  </a:solidFill>
                  <a:latin typeface="Calibri"/>
                </a:rPr>
                <a:t>environment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82" name="CustomShape 8"/>
            <p:cNvSpPr/>
            <p:nvPr/>
          </p:nvSpPr>
          <p:spPr>
            <a:xfrm>
              <a:off x="1869840" y="4273200"/>
              <a:ext cx="752040" cy="1251360"/>
            </a:xfrm>
            <a:custGeom>
              <a:avLst/>
              <a:gdLst/>
              <a:ahLst/>
              <a:rect l="l" t="t" r="r" b="b"/>
              <a:pathLst>
                <a:path w="1033637" h="1623010">
                  <a:moveTo>
                    <a:pt x="0" y="9580"/>
                  </a:moveTo>
                  <a:cubicBezTo>
                    <a:pt x="139049" y="-2727"/>
                    <a:pt x="278098" y="-15033"/>
                    <a:pt x="354390" y="53885"/>
                  </a:cubicBezTo>
                  <a:cubicBezTo>
                    <a:pt x="430682" y="122803"/>
                    <a:pt x="435604" y="295100"/>
                    <a:pt x="457753" y="423091"/>
                  </a:cubicBezTo>
                  <a:cubicBezTo>
                    <a:pt x="479902" y="551082"/>
                    <a:pt x="474981" y="651998"/>
                    <a:pt x="487286" y="821833"/>
                  </a:cubicBezTo>
                  <a:cubicBezTo>
                    <a:pt x="499591" y="991668"/>
                    <a:pt x="506975" y="1311646"/>
                    <a:pt x="531585" y="1442099"/>
                  </a:cubicBezTo>
                  <a:cubicBezTo>
                    <a:pt x="556195" y="1572552"/>
                    <a:pt x="551273" y="1575013"/>
                    <a:pt x="634948" y="1604550"/>
                  </a:cubicBezTo>
                  <a:cubicBezTo>
                    <a:pt x="718623" y="1634087"/>
                    <a:pt x="1033637" y="1619318"/>
                    <a:pt x="1033637" y="1619318"/>
                  </a:cubicBezTo>
                  <a:lnTo>
                    <a:pt x="1033637" y="1619318"/>
                  </a:lnTo>
                </a:path>
              </a:pathLst>
            </a:custGeom>
            <a:noFill/>
            <a:ln w="19080">
              <a:solidFill>
                <a:schemeClr val="tx1"/>
              </a:solidFill>
              <a:round/>
            </a:ln>
            <a:effectLst>
              <a:outerShdw blurRad="40000" dir="5400000" dist="2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3" name="Line 9"/>
            <p:cNvSpPr/>
            <p:nvPr/>
          </p:nvSpPr>
          <p:spPr>
            <a:xfrm flipH="1">
              <a:off x="2475000" y="5523120"/>
              <a:ext cx="315720" cy="36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4" name="CustomShape 10"/>
            <p:cNvSpPr/>
            <p:nvPr/>
          </p:nvSpPr>
          <p:spPr>
            <a:xfrm>
              <a:off x="1529640" y="4228200"/>
              <a:ext cx="460440" cy="25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85" name="Line 11"/>
            <p:cNvSpPr/>
            <p:nvPr/>
          </p:nvSpPr>
          <p:spPr>
            <a:xfrm flipH="1">
              <a:off x="1688400" y="4275360"/>
              <a:ext cx="315720" cy="360"/>
            </a:xfrm>
            <a:prstGeom prst="line">
              <a:avLst/>
            </a:prstGeom>
            <a:ln w="19080"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386" name="CustomShape 12"/>
          <p:cNvSpPr/>
          <p:nvPr/>
        </p:nvSpPr>
        <p:spPr>
          <a:xfrm rot="16200000">
            <a:off x="-236880" y="4666680"/>
            <a:ext cx="161928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</a:rPr>
              <a:t>Community state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87" name="Picture 16" descr=""/>
          <p:cNvPicPr/>
          <p:nvPr/>
        </p:nvPicPr>
        <p:blipFill>
          <a:blip r:embed="rId3"/>
          <a:stretch/>
        </p:blipFill>
        <p:spPr>
          <a:xfrm>
            <a:off x="4263120" y="2994480"/>
            <a:ext cx="4719960" cy="3159000"/>
          </a:xfrm>
          <a:prstGeom prst="rect">
            <a:avLst/>
          </a:prstGeom>
          <a:ln w="12600">
            <a:solidFill>
              <a:schemeClr val="bg1">
                <a:lumMod val="50000"/>
              </a:schemeClr>
            </a:solidFill>
            <a:round/>
          </a:ln>
        </p:spPr>
      </p:pic>
      <p:sp>
        <p:nvSpPr>
          <p:cNvPr id="388" name="CustomShape 13"/>
          <p:cNvSpPr/>
          <p:nvPr/>
        </p:nvSpPr>
        <p:spPr>
          <a:xfrm>
            <a:off x="363600" y="2994480"/>
            <a:ext cx="3805560" cy="31629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89" name="CustomShape 14"/>
          <p:cNvSpPr/>
          <p:nvPr/>
        </p:nvSpPr>
        <p:spPr>
          <a:xfrm>
            <a:off x="169560" y="6386040"/>
            <a:ext cx="8883000" cy="364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Lahti et al.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Tipping elements in the human intestinal ecosystem.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Nature comm. 5:4344 (2014).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457200" y="-1263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do we recognize multi-stability?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1" name="TextShape 2"/>
          <p:cNvSpPr txBox="1"/>
          <p:nvPr/>
        </p:nvSpPr>
        <p:spPr>
          <a:xfrm>
            <a:off x="457200" y="1026000"/>
            <a:ext cx="8229240" cy="1460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Early warning signs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requires changing an environmental parameter or system variable and observing the effects over a long period of time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617760" y="6396840"/>
            <a:ext cx="8074080" cy="364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Scheffer et al. (2009)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Early-warning signals for critical transitions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Nature 461:53-59.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3" name="Picture 6" descr=""/>
          <p:cNvPicPr/>
          <p:nvPr/>
        </p:nvPicPr>
        <p:blipFill>
          <a:blip r:embed="rId1"/>
          <a:stretch/>
        </p:blipFill>
        <p:spPr>
          <a:xfrm>
            <a:off x="483840" y="2515320"/>
            <a:ext cx="2787840" cy="2275920"/>
          </a:xfrm>
          <a:prstGeom prst="rect">
            <a:avLst/>
          </a:prstGeom>
          <a:ln>
            <a:noFill/>
          </a:ln>
        </p:spPr>
      </p:pic>
      <p:pic>
        <p:nvPicPr>
          <p:cNvPr id="394" name="Picture 7" descr=""/>
          <p:cNvPicPr/>
          <p:nvPr/>
        </p:nvPicPr>
        <p:blipFill>
          <a:blip r:embed="rId2"/>
          <a:stretch/>
        </p:blipFill>
        <p:spPr>
          <a:xfrm>
            <a:off x="3251160" y="2542320"/>
            <a:ext cx="2653200" cy="2289240"/>
          </a:xfrm>
          <a:prstGeom prst="rect">
            <a:avLst/>
          </a:prstGeom>
          <a:ln>
            <a:noFill/>
          </a:ln>
        </p:spPr>
      </p:pic>
      <p:pic>
        <p:nvPicPr>
          <p:cNvPr id="395" name="Picture 8" descr=""/>
          <p:cNvPicPr/>
          <p:nvPr/>
        </p:nvPicPr>
        <p:blipFill>
          <a:blip r:embed="rId3"/>
          <a:stretch/>
        </p:blipFill>
        <p:spPr>
          <a:xfrm>
            <a:off x="6170040" y="2582280"/>
            <a:ext cx="2516400" cy="2149920"/>
          </a:xfrm>
          <a:prstGeom prst="rect">
            <a:avLst/>
          </a:prstGeom>
          <a:ln>
            <a:noFill/>
          </a:ln>
        </p:spPr>
      </p:pic>
      <p:sp>
        <p:nvSpPr>
          <p:cNvPr id="396" name="CustomShape 4"/>
          <p:cNvSpPr/>
          <p:nvPr/>
        </p:nvSpPr>
        <p:spPr>
          <a:xfrm>
            <a:off x="810000" y="4957200"/>
            <a:ext cx="7876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Near tipping point, recovery from perturbations slows down, resulting in a longer memory of perturbations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Time series properties: larger variance and higher correlation between community composition at subsequent time points (autocorrelation)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7" name="CustomShape 5"/>
          <p:cNvSpPr/>
          <p:nvPr/>
        </p:nvSpPr>
        <p:spPr>
          <a:xfrm>
            <a:off x="5801760" y="2967840"/>
            <a:ext cx="142560" cy="10155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8" name="CustomShape 6"/>
          <p:cNvSpPr/>
          <p:nvPr/>
        </p:nvSpPr>
        <p:spPr>
          <a:xfrm>
            <a:off x="6055920" y="4224600"/>
            <a:ext cx="324720" cy="567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9" name="CustomShape 7"/>
          <p:cNvSpPr/>
          <p:nvPr/>
        </p:nvSpPr>
        <p:spPr>
          <a:xfrm>
            <a:off x="403560" y="2379600"/>
            <a:ext cx="8328240" cy="37911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537480" y="6156360"/>
            <a:ext cx="8074080" cy="63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Carpenter et al. (2011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) Early Warnings of Regime Shifts: A Whole-Ecosystem Experiment.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Science 332, 1079.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1" name="Picture 4" descr=""/>
          <p:cNvPicPr/>
          <p:nvPr/>
        </p:nvPicPr>
        <p:blipFill>
          <a:blip r:embed="rId1"/>
          <a:stretch/>
        </p:blipFill>
        <p:spPr>
          <a:xfrm>
            <a:off x="695160" y="2633400"/>
            <a:ext cx="5226840" cy="3233880"/>
          </a:xfrm>
          <a:prstGeom prst="rect">
            <a:avLst/>
          </a:prstGeom>
          <a:ln>
            <a:noFill/>
          </a:ln>
        </p:spPr>
      </p:pic>
      <p:sp>
        <p:nvSpPr>
          <p:cNvPr id="402" name="TextShape 2"/>
          <p:cNvSpPr txBox="1"/>
          <p:nvPr/>
        </p:nvSpPr>
        <p:spPr>
          <a:xfrm>
            <a:off x="457200" y="-1263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do we recognize multi-stability?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3" name="TextShape 3"/>
          <p:cNvSpPr txBox="1"/>
          <p:nvPr/>
        </p:nvSpPr>
        <p:spPr>
          <a:xfrm>
            <a:off x="457200" y="852120"/>
            <a:ext cx="8485920" cy="1460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Early warning signs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example: in a lake manipulation experiment (top predators added over three years to one lake)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Food web change in manipulated lake preceded by early warning signs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4" name="CustomShape 4"/>
          <p:cNvSpPr/>
          <p:nvPr/>
        </p:nvSpPr>
        <p:spPr>
          <a:xfrm>
            <a:off x="6109200" y="2647080"/>
            <a:ext cx="19782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Variance of daily chlorophyll concentrations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5" name="CustomShape 5"/>
          <p:cNvSpPr/>
          <p:nvPr/>
        </p:nvSpPr>
        <p:spPr>
          <a:xfrm>
            <a:off x="6069240" y="4296600"/>
            <a:ext cx="20181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Autocorrelation of daily chlorophyll concentrations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6" name="CustomShape 6"/>
          <p:cNvSpPr/>
          <p:nvPr/>
        </p:nvSpPr>
        <p:spPr>
          <a:xfrm>
            <a:off x="550800" y="2513160"/>
            <a:ext cx="7964640" cy="35222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457200" y="735840"/>
            <a:ext cx="8229240" cy="1073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Hysteresis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Apply a perturbation and check whether gut community returns to original state or not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457200" y="-3128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do we recognize multi-stability?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9" name="CustomShape 3"/>
          <p:cNvSpPr/>
          <p:nvPr/>
        </p:nvSpPr>
        <p:spPr>
          <a:xfrm>
            <a:off x="387720" y="6163920"/>
            <a:ext cx="8298720" cy="63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Dethlefsen &amp; Relman (2011)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Incomplete recovery and individualized responses of the human distal gut microbiota to repeated antibiotic perturbation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PNAS 108:4554-4561.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0" name="Picture 5" descr=""/>
          <p:cNvPicPr/>
          <p:nvPr/>
        </p:nvPicPr>
        <p:blipFill>
          <a:blip r:embed="rId1"/>
          <a:stretch/>
        </p:blipFill>
        <p:spPr>
          <a:xfrm>
            <a:off x="695160" y="2009880"/>
            <a:ext cx="3488760" cy="4059000"/>
          </a:xfrm>
          <a:prstGeom prst="rect">
            <a:avLst/>
          </a:prstGeom>
          <a:ln>
            <a:noFill/>
          </a:ln>
        </p:spPr>
      </p:pic>
      <p:sp>
        <p:nvSpPr>
          <p:cNvPr id="411" name="CustomShape 4"/>
          <p:cNvSpPr/>
          <p:nvPr/>
        </p:nvSpPr>
        <p:spPr>
          <a:xfrm>
            <a:off x="4184280" y="2210400"/>
            <a:ext cx="410364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three individuals (</a:t>
            </a:r>
            <a:r>
              <a:rPr b="0" lang="en-US" sz="1800" spc="-1" strike="noStrike">
                <a:solidFill>
                  <a:srgbClr val="008000"/>
                </a:solidFill>
                <a:latin typeface="Calibri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, </a:t>
            </a:r>
            <a:r>
              <a:rPr b="0" lang="en-US" sz="1800" spc="-1" strike="noStrike">
                <a:solidFill>
                  <a:srgbClr val="3366ff"/>
                </a:solidFill>
                <a:latin typeface="Calibri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), sampled multiple times before, during and after antibiotic treatment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Cp: antibiotic ciprofloxacin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Pre-Cp: before Cp treatment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Cp: first Cp treatment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st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WCP: first week after Cp treatment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Interim: time between first and second Cp treatment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Numbers: days since start of treatment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CustomShape 5"/>
          <p:cNvSpPr/>
          <p:nvPr/>
        </p:nvSpPr>
        <p:spPr>
          <a:xfrm>
            <a:off x="4184280" y="5049720"/>
            <a:ext cx="39700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Gut microbiota for </a:t>
            </a:r>
            <a:r>
              <a:rPr b="0" lang="en-US" sz="1800" spc="-1" strike="noStrike">
                <a:solidFill>
                  <a:srgbClr val="008000"/>
                </a:solidFill>
                <a:latin typeface="Calibri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</a:t>
            </a: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 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returns to previous state, but not for </a:t>
            </a:r>
            <a:r>
              <a:rPr b="0" lang="en-US" sz="1800" spc="-1" strike="noStrike">
                <a:solidFill>
                  <a:srgbClr val="3366ff"/>
                </a:solidFill>
                <a:latin typeface="Calibri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18" descr=""/>
          <p:cNvPicPr/>
          <p:nvPr/>
        </p:nvPicPr>
        <p:blipFill>
          <a:blip r:embed="rId1"/>
          <a:stretch/>
        </p:blipFill>
        <p:spPr>
          <a:xfrm>
            <a:off x="7120440" y="1703520"/>
            <a:ext cx="952920" cy="952920"/>
          </a:xfrm>
          <a:prstGeom prst="rect">
            <a:avLst/>
          </a:prstGeom>
          <a:ln>
            <a:noFill/>
          </a:ln>
        </p:spPr>
      </p:pic>
      <p:sp>
        <p:nvSpPr>
          <p:cNvPr id="414" name="CustomShape 1"/>
          <p:cNvSpPr/>
          <p:nvPr/>
        </p:nvSpPr>
        <p:spPr>
          <a:xfrm>
            <a:off x="6256440" y="2553480"/>
            <a:ext cx="2425320" cy="2512800"/>
          </a:xfrm>
          <a:prstGeom prst="trapezoid">
            <a:avLst>
              <a:gd name="adj" fmla="val 36573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" name="TextShape 2"/>
          <p:cNvSpPr txBox="1"/>
          <p:nvPr/>
        </p:nvSpPr>
        <p:spPr>
          <a:xfrm>
            <a:off x="457200" y="-1803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Implications of multi-stability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66960" y="1152000"/>
            <a:ext cx="595908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History matters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: current differences in community composition may be due to past events rather than the environment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=&gt; current differences in host life style do not necessarily explain community differences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Neutral community model: purely stochastic, interactions do not shape community dynamics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Multi-stability implies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that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community dynamics is not neutral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, since species interactions are required for multi-stability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7" name="CustomShape 4"/>
          <p:cNvSpPr/>
          <p:nvPr/>
        </p:nvSpPr>
        <p:spPr>
          <a:xfrm>
            <a:off x="714960" y="6226560"/>
            <a:ext cx="8155080" cy="51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Rosindell, J., Hubbell S.P. and Etienne R.S. (2011). </a:t>
            </a:r>
            <a:r>
              <a:rPr b="0" i="1" lang="en-US" sz="1400" spc="-1" strike="noStrike">
                <a:solidFill>
                  <a:srgbClr val="000000"/>
                </a:solidFill>
                <a:latin typeface="Calibri"/>
              </a:rPr>
              <a:t>The Unified Neutral Theory of Biodiversity and Biogeography at Age Ten.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 Trends in Ecology and Evolution 26 (7):340-348.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18" name="Picture 9" descr=""/>
          <p:cNvPicPr/>
          <p:nvPr/>
        </p:nvPicPr>
        <p:blipFill>
          <a:blip r:embed="rId2"/>
          <a:stretch/>
        </p:blipFill>
        <p:spPr>
          <a:xfrm>
            <a:off x="7967520" y="4319280"/>
            <a:ext cx="1323000" cy="1323000"/>
          </a:xfrm>
          <a:prstGeom prst="rect">
            <a:avLst/>
          </a:prstGeom>
          <a:ln>
            <a:noFill/>
          </a:ln>
        </p:spPr>
      </p:pic>
      <p:pic>
        <p:nvPicPr>
          <p:cNvPr id="419" name="Picture 11" descr=""/>
          <p:cNvPicPr/>
          <p:nvPr/>
        </p:nvPicPr>
        <p:blipFill>
          <a:blip r:embed="rId3"/>
          <a:stretch/>
        </p:blipFill>
        <p:spPr>
          <a:xfrm>
            <a:off x="5684400" y="4350240"/>
            <a:ext cx="1323000" cy="1323000"/>
          </a:xfrm>
          <a:prstGeom prst="rect">
            <a:avLst/>
          </a:prstGeom>
          <a:ln>
            <a:noFill/>
          </a:ln>
        </p:spPr>
      </p:pic>
      <p:pic>
        <p:nvPicPr>
          <p:cNvPr id="420" name="Picture 15" descr=""/>
          <p:cNvPicPr/>
          <p:nvPr/>
        </p:nvPicPr>
        <p:blipFill>
          <a:blip r:embed="rId4"/>
          <a:stretch/>
        </p:blipFill>
        <p:spPr>
          <a:xfrm>
            <a:off x="7503840" y="174132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421" name="Picture 16" descr=""/>
          <p:cNvPicPr/>
          <p:nvPr/>
        </p:nvPicPr>
        <p:blipFill>
          <a:blip r:embed="rId5"/>
          <a:stretch/>
        </p:blipFill>
        <p:spPr>
          <a:xfrm>
            <a:off x="6525720" y="4256640"/>
            <a:ext cx="1487880" cy="1487880"/>
          </a:xfrm>
          <a:prstGeom prst="rect">
            <a:avLst/>
          </a:prstGeom>
          <a:ln>
            <a:noFill/>
          </a:ln>
        </p:spPr>
      </p:pic>
      <p:pic>
        <p:nvPicPr>
          <p:cNvPr id="422" name="Picture 17" descr=""/>
          <p:cNvPicPr/>
          <p:nvPr/>
        </p:nvPicPr>
        <p:blipFill>
          <a:blip r:embed="rId6"/>
          <a:stretch/>
        </p:blipFill>
        <p:spPr>
          <a:xfrm>
            <a:off x="6026400" y="4292640"/>
            <a:ext cx="1487880" cy="1487880"/>
          </a:xfrm>
          <a:prstGeom prst="rect">
            <a:avLst/>
          </a:prstGeom>
          <a:ln>
            <a:noFill/>
          </a:ln>
        </p:spPr>
      </p:pic>
      <p:pic>
        <p:nvPicPr>
          <p:cNvPr id="423" name="Picture 19" descr=""/>
          <p:cNvPicPr/>
          <p:nvPr/>
        </p:nvPicPr>
        <p:blipFill>
          <a:blip r:embed="rId7"/>
          <a:stretch/>
        </p:blipFill>
        <p:spPr>
          <a:xfrm>
            <a:off x="6809760" y="1701000"/>
            <a:ext cx="952920" cy="952920"/>
          </a:xfrm>
          <a:prstGeom prst="rect">
            <a:avLst/>
          </a:prstGeom>
          <a:ln>
            <a:noFill/>
          </a:ln>
        </p:spPr>
      </p:pic>
      <p:pic>
        <p:nvPicPr>
          <p:cNvPr id="424" name="Picture 20" descr=""/>
          <p:cNvPicPr/>
          <p:nvPr/>
        </p:nvPicPr>
        <p:blipFill>
          <a:blip r:embed="rId8"/>
          <a:stretch/>
        </p:blipFill>
        <p:spPr>
          <a:xfrm>
            <a:off x="6529320" y="1754640"/>
            <a:ext cx="875160" cy="875160"/>
          </a:xfrm>
          <a:prstGeom prst="rect">
            <a:avLst/>
          </a:prstGeom>
          <a:ln>
            <a:noFill/>
          </a:ln>
        </p:spPr>
      </p:pic>
      <p:pic>
        <p:nvPicPr>
          <p:cNvPr id="425" name="Picture 23" descr=""/>
          <p:cNvPicPr/>
          <p:nvPr/>
        </p:nvPicPr>
        <p:blipFill>
          <a:blip r:embed="rId9"/>
          <a:stretch/>
        </p:blipFill>
        <p:spPr>
          <a:xfrm>
            <a:off x="7854840" y="984600"/>
            <a:ext cx="783000" cy="783000"/>
          </a:xfrm>
          <a:prstGeom prst="rect">
            <a:avLst/>
          </a:prstGeom>
          <a:ln>
            <a:noFill/>
          </a:ln>
        </p:spPr>
      </p:pic>
      <p:sp>
        <p:nvSpPr>
          <p:cNvPr id="426" name="CustomShape 5"/>
          <p:cNvSpPr/>
          <p:nvPr/>
        </p:nvSpPr>
        <p:spPr>
          <a:xfrm>
            <a:off x="8177400" y="2654640"/>
            <a:ext cx="734760" cy="154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7" name="CustomShape 6"/>
          <p:cNvSpPr/>
          <p:nvPr/>
        </p:nvSpPr>
        <p:spPr>
          <a:xfrm>
            <a:off x="8396640" y="2754000"/>
            <a:ext cx="64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6282360" y="5657040"/>
            <a:ext cx="252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Microbiome dissimilarity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CustomShape 8"/>
          <p:cNvSpPr/>
          <p:nvPr/>
        </p:nvSpPr>
        <p:spPr>
          <a:xfrm>
            <a:off x="6026400" y="984600"/>
            <a:ext cx="3015360" cy="50511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0" name="CustomShape 9"/>
          <p:cNvSpPr/>
          <p:nvPr/>
        </p:nvSpPr>
        <p:spPr>
          <a:xfrm flipH="1">
            <a:off x="6290280" y="5682960"/>
            <a:ext cx="2338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headEnd len="med" type="triangle" w="med"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31" name="CustomShape 10"/>
          <p:cNvSpPr/>
          <p:nvPr/>
        </p:nvSpPr>
        <p:spPr>
          <a:xfrm>
            <a:off x="6811560" y="1101600"/>
            <a:ext cx="135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Perturbation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617760" y="11149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Bashan and colleagues proposed a method to probe universality of community dynamics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Dissimilarity-Overlap-Curve (DOC) method assumes that higher proportion of shared species (overlap) reduces dissimilarity of community composition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DOC method assumes that species governed by the same dynamics reach the same stable state, which is not true for multi-stability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3" name="TextShape 2"/>
          <p:cNvSpPr txBox="1"/>
          <p:nvPr/>
        </p:nvSpPr>
        <p:spPr>
          <a:xfrm>
            <a:off x="457200" y="-1605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Implications of multi-stability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668520" y="6314400"/>
            <a:ext cx="8261280" cy="364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Bashan et al. (2016) “Universality of human microbial dynamics” Nature 534:259-262.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5" name="Picture 6" descr=""/>
          <p:cNvPicPr/>
          <p:nvPr/>
        </p:nvPicPr>
        <p:blipFill>
          <a:blip r:embed="rId1"/>
          <a:stretch/>
        </p:blipFill>
        <p:spPr>
          <a:xfrm>
            <a:off x="3816720" y="4237920"/>
            <a:ext cx="4379760" cy="1782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36" name="CustomShape 4"/>
          <p:cNvSpPr/>
          <p:nvPr/>
        </p:nvSpPr>
        <p:spPr>
          <a:xfrm>
            <a:off x="3930480" y="4291200"/>
            <a:ext cx="280440" cy="207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457200" y="181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Implications of interaction strength heterogeneity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313200" y="1651320"/>
            <a:ext cx="8830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 few strongly interacting species drive community types (in 2 mechanisms)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These species can act as levers to control the community type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Multi-stability: lever has to be pulled below/above tipping points to alter the community (lever species instead of keystone species)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39" name="Picture 3" descr=""/>
          <p:cNvPicPr/>
          <p:nvPr/>
        </p:nvPicPr>
        <p:blipFill>
          <a:blip r:embed="rId1"/>
          <a:stretch/>
        </p:blipFill>
        <p:spPr>
          <a:xfrm>
            <a:off x="3175560" y="4237920"/>
            <a:ext cx="2539800" cy="2539800"/>
          </a:xfrm>
          <a:prstGeom prst="rect">
            <a:avLst/>
          </a:prstGeom>
          <a:ln>
            <a:noFill/>
          </a:ln>
        </p:spPr>
      </p:pic>
      <p:sp>
        <p:nvSpPr>
          <p:cNvPr id="440" name="CustomShape 3"/>
          <p:cNvSpPr/>
          <p:nvPr/>
        </p:nvSpPr>
        <p:spPr>
          <a:xfrm>
            <a:off x="4451760" y="4051080"/>
            <a:ext cx="14166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Growth rate of species 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1" name="CustomShape 4"/>
          <p:cNvSpPr/>
          <p:nvPr/>
        </p:nvSpPr>
        <p:spPr>
          <a:xfrm>
            <a:off x="616320" y="4512600"/>
            <a:ext cx="1895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Community type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2" name="CustomShape 5"/>
          <p:cNvSpPr/>
          <p:nvPr/>
        </p:nvSpPr>
        <p:spPr>
          <a:xfrm>
            <a:off x="6263280" y="4512600"/>
            <a:ext cx="1895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Community type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3" name="CustomShape 6"/>
          <p:cNvSpPr/>
          <p:nvPr/>
        </p:nvSpPr>
        <p:spPr>
          <a:xfrm>
            <a:off x="3445200" y="6274800"/>
            <a:ext cx="516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4" name="CustomShape 7"/>
          <p:cNvSpPr/>
          <p:nvPr/>
        </p:nvSpPr>
        <p:spPr>
          <a:xfrm>
            <a:off x="4653000" y="6274800"/>
            <a:ext cx="581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high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5" name="CustomShape 8"/>
          <p:cNvSpPr/>
          <p:nvPr/>
        </p:nvSpPr>
        <p:spPr>
          <a:xfrm>
            <a:off x="3275640" y="5059440"/>
            <a:ext cx="1616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76092"/>
                </a:solidFill>
                <a:latin typeface="Calibri"/>
              </a:rPr>
              <a:t>Tipping points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6" name="Line 9"/>
          <p:cNvSpPr/>
          <p:nvPr/>
        </p:nvSpPr>
        <p:spPr>
          <a:xfrm flipH="1" flipV="1">
            <a:off x="3742920" y="5520960"/>
            <a:ext cx="120240" cy="2541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7" name="Line 10"/>
          <p:cNvSpPr/>
          <p:nvPr/>
        </p:nvSpPr>
        <p:spPr>
          <a:xfrm flipV="1">
            <a:off x="4376520" y="5392800"/>
            <a:ext cx="360" cy="2538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48" name="Picture 14" descr=""/>
          <p:cNvPicPr/>
          <p:nvPr/>
        </p:nvPicPr>
        <p:blipFill>
          <a:blip r:embed="rId2"/>
          <a:stretch/>
        </p:blipFill>
        <p:spPr>
          <a:xfrm>
            <a:off x="53640" y="5166360"/>
            <a:ext cx="3170880" cy="1250280"/>
          </a:xfrm>
          <a:prstGeom prst="rect">
            <a:avLst/>
          </a:prstGeom>
          <a:ln>
            <a:noFill/>
          </a:ln>
        </p:spPr>
      </p:pic>
      <p:pic>
        <p:nvPicPr>
          <p:cNvPr id="449" name="Picture 15" descr=""/>
          <p:cNvPicPr/>
          <p:nvPr/>
        </p:nvPicPr>
        <p:blipFill>
          <a:blip r:embed="rId3"/>
          <a:stretch/>
        </p:blipFill>
        <p:spPr>
          <a:xfrm>
            <a:off x="5742720" y="5166360"/>
            <a:ext cx="3243960" cy="12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2728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Community landscape shapes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403560" y="1457280"/>
            <a:ext cx="6373800" cy="5159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1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Landscape is not flat: not all community compositions are equally likely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1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Landscape does not have a single peak: there is not a single preferred composition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1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Why do we observe more than one peak in the community landscape? Why are there alternative community configurations (clusters/types)?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Picture 3" descr=""/>
          <p:cNvPicPr/>
          <p:nvPr/>
        </p:nvPicPr>
        <p:blipFill>
          <a:blip r:embed="rId1"/>
          <a:stretch/>
        </p:blipFill>
        <p:spPr>
          <a:xfrm>
            <a:off x="6804360" y="3081600"/>
            <a:ext cx="2147400" cy="161064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 rot="10800000">
            <a:off x="7299720" y="1691640"/>
            <a:ext cx="1122480" cy="1006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isometricTopUp"/>
            <a:lightRig dir="t" rig="threeP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8" name="CustomShape 4"/>
          <p:cNvSpPr/>
          <p:nvPr/>
        </p:nvSpPr>
        <p:spPr>
          <a:xfrm flipV="1">
            <a:off x="7101360" y="724680"/>
            <a:ext cx="12960" cy="79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" name="CustomShape 5"/>
          <p:cNvSpPr/>
          <p:nvPr/>
        </p:nvSpPr>
        <p:spPr>
          <a:xfrm flipV="1">
            <a:off x="7088040" y="1059120"/>
            <a:ext cx="1066320" cy="63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" name="CustomShape 6"/>
          <p:cNvSpPr/>
          <p:nvPr/>
        </p:nvSpPr>
        <p:spPr>
          <a:xfrm>
            <a:off x="7101360" y="2336760"/>
            <a:ext cx="865800" cy="4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1" name="Picture 30" descr=""/>
          <p:cNvPicPr/>
          <p:nvPr/>
        </p:nvPicPr>
        <p:blipFill>
          <a:blip r:embed="rId2"/>
          <a:stretch/>
        </p:blipFill>
        <p:spPr>
          <a:xfrm>
            <a:off x="7061040" y="3081600"/>
            <a:ext cx="1416600" cy="1416600"/>
          </a:xfrm>
          <a:prstGeom prst="rect">
            <a:avLst/>
          </a:prstGeom>
          <a:ln>
            <a:noFill/>
          </a:ln>
        </p:spPr>
      </p:pic>
      <p:pic>
        <p:nvPicPr>
          <p:cNvPr id="112" name="Picture 31" descr=""/>
          <p:cNvPicPr/>
          <p:nvPr/>
        </p:nvPicPr>
        <p:blipFill>
          <a:blip r:embed="rId3"/>
          <a:stretch/>
        </p:blipFill>
        <p:spPr>
          <a:xfrm>
            <a:off x="7088040" y="1467720"/>
            <a:ext cx="1416600" cy="1416600"/>
          </a:xfrm>
          <a:prstGeom prst="rect">
            <a:avLst/>
          </a:prstGeom>
          <a:ln>
            <a:noFill/>
          </a:ln>
        </p:spPr>
      </p:pic>
      <p:pic>
        <p:nvPicPr>
          <p:cNvPr id="113" name="Picture 38" descr=""/>
          <p:cNvPicPr/>
          <p:nvPr/>
        </p:nvPicPr>
        <p:blipFill>
          <a:blip r:embed="rId4"/>
          <a:stretch/>
        </p:blipFill>
        <p:spPr>
          <a:xfrm>
            <a:off x="6858000" y="4835880"/>
            <a:ext cx="2094120" cy="158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Shape 1"/>
          <p:cNvSpPr txBox="1"/>
          <p:nvPr/>
        </p:nvSpPr>
        <p:spPr>
          <a:xfrm>
            <a:off x="457200" y="-227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Summary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160560" y="969120"/>
            <a:ext cx="8836200" cy="6249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Community types: mechanism matters more than whether patterns represent gradients, fuzzy or distinct clusters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Mechanism 1: Community can respond gradually or abruptly to environmental change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Mechanism 2: Community types are generated by sampling species from a metacommunity with strongly heterogeneous interaction strengths (Gibson et al.)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Mechanism 3: Community types are generated with the same species through multi-stability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All three mechanisms can generate gradients or clusters depending on parameters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457200" y="-73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Open Questions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620280" y="12258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Can mechanisms behind alternative microbial community types act in combination?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Are there other mechanisms behind alternative community types?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54" name="Picture 4" descr=""/>
          <p:cNvPicPr/>
          <p:nvPr/>
        </p:nvPicPr>
        <p:blipFill>
          <a:blip r:embed="rId1"/>
          <a:stretch/>
        </p:blipFill>
        <p:spPr>
          <a:xfrm>
            <a:off x="3809880" y="4638960"/>
            <a:ext cx="1132560" cy="197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Picture 3" descr=""/>
          <p:cNvPicPr/>
          <p:nvPr/>
        </p:nvPicPr>
        <p:blipFill>
          <a:blip r:embed="rId1"/>
          <a:stretch/>
        </p:blipFill>
        <p:spPr>
          <a:xfrm>
            <a:off x="6216480" y="4565160"/>
            <a:ext cx="2241360" cy="2206800"/>
          </a:xfrm>
          <a:prstGeom prst="rect">
            <a:avLst/>
          </a:prstGeom>
          <a:ln>
            <a:noFill/>
          </a:ln>
        </p:spPr>
      </p:pic>
      <p:sp>
        <p:nvSpPr>
          <p:cNvPr id="456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Summer school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230040" y="1143000"/>
            <a:ext cx="8646480" cy="5126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Summer school on ecological network inference and analysis (11</a:t>
            </a:r>
            <a:r>
              <a:rPr b="0" lang="en-US" sz="2800" spc="-1" strike="noStrike" baseline="30000">
                <a:solidFill>
                  <a:srgbClr val="000000"/>
                </a:solidFill>
                <a:latin typeface="Calibri"/>
              </a:rPr>
              <a:t>th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-13</a:t>
            </a:r>
            <a:r>
              <a:rPr b="0" lang="en-US" sz="2800" spc="-1" strike="noStrike" baseline="30000">
                <a:solidFill>
                  <a:srgbClr val="000000"/>
                </a:solidFill>
                <a:latin typeface="Calibri"/>
              </a:rPr>
              <a:t>th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September 2017)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Co-organizers: Leo Lahti (Raes lab, KU Leuven) &amp; Didier Gonze (Unit of Theoretical Chronobiology, ULB)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Presenters include: Tim Poisot (University of Montreal), Katharine Coyte (Xavier lab, Memorial Sloan Kettering Cancer Center, New York), Jing Tang (Institute for Molecular Medicine Finland) and others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http://tinyurl.com/econetschool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Registration still open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PhD position in Leuven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59" name="Picture 3" descr=""/>
          <p:cNvPicPr/>
          <p:nvPr/>
        </p:nvPicPr>
        <p:blipFill>
          <a:blip r:embed="rId1"/>
          <a:stretch/>
        </p:blipFill>
        <p:spPr>
          <a:xfrm>
            <a:off x="5397480" y="3848040"/>
            <a:ext cx="3288960" cy="2463480"/>
          </a:xfrm>
          <a:prstGeom prst="rect">
            <a:avLst/>
          </a:prstGeom>
          <a:ln>
            <a:noFill/>
          </a:ln>
        </p:spPr>
      </p:pic>
      <p:sp>
        <p:nvSpPr>
          <p:cNvPr id="460" name="CustomShape 2"/>
          <p:cNvSpPr/>
          <p:nvPr/>
        </p:nvSpPr>
        <p:spPr>
          <a:xfrm>
            <a:off x="1700280" y="2490120"/>
            <a:ext cx="5378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http://tinyurl.com/MicrobialSysBio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61" name="Picture 5" descr=""/>
          <p:cNvPicPr/>
          <p:nvPr/>
        </p:nvPicPr>
        <p:blipFill>
          <a:blip r:embed="rId2"/>
          <a:stretch/>
        </p:blipFill>
        <p:spPr>
          <a:xfrm>
            <a:off x="457200" y="3075120"/>
            <a:ext cx="4615560" cy="3461760"/>
          </a:xfrm>
          <a:prstGeom prst="rect">
            <a:avLst/>
          </a:prstGeom>
          <a:ln>
            <a:noFill/>
          </a:ln>
        </p:spPr>
      </p:pic>
      <p:sp>
        <p:nvSpPr>
          <p:cNvPr id="462" name="CustomShape 3"/>
          <p:cNvSpPr/>
          <p:nvPr/>
        </p:nvSpPr>
        <p:spPr>
          <a:xfrm>
            <a:off x="1891800" y="1703520"/>
            <a:ext cx="48812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Application deadline: end of July 2017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457200" y="-2433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Collaborators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4" name="Picture 30" descr=""/>
          <p:cNvPicPr/>
          <p:nvPr/>
        </p:nvPicPr>
        <p:blipFill>
          <a:blip r:embed="rId1"/>
          <a:stretch/>
        </p:blipFill>
        <p:spPr>
          <a:xfrm>
            <a:off x="5900760" y="1587960"/>
            <a:ext cx="1403640" cy="1778760"/>
          </a:xfrm>
          <a:prstGeom prst="rect">
            <a:avLst/>
          </a:prstGeom>
          <a:ln>
            <a:noFill/>
          </a:ln>
        </p:spPr>
      </p:pic>
      <p:pic>
        <p:nvPicPr>
          <p:cNvPr id="465" name="Picture 33" descr=""/>
          <p:cNvPicPr/>
          <p:nvPr/>
        </p:nvPicPr>
        <p:blipFill>
          <a:blip r:embed="rId2"/>
          <a:stretch/>
        </p:blipFill>
        <p:spPr>
          <a:xfrm>
            <a:off x="1218960" y="1587960"/>
            <a:ext cx="2367360" cy="1778760"/>
          </a:xfrm>
          <a:prstGeom prst="rect">
            <a:avLst/>
          </a:prstGeom>
          <a:ln>
            <a:noFill/>
          </a:ln>
        </p:spPr>
      </p:pic>
      <p:pic>
        <p:nvPicPr>
          <p:cNvPr id="466" name="Picture 2" descr=""/>
          <p:cNvPicPr/>
          <p:nvPr/>
        </p:nvPicPr>
        <p:blipFill>
          <a:blip r:embed="rId3"/>
          <a:stretch/>
        </p:blipFill>
        <p:spPr>
          <a:xfrm>
            <a:off x="3077280" y="4611960"/>
            <a:ext cx="2729520" cy="1817640"/>
          </a:xfrm>
          <a:prstGeom prst="rect">
            <a:avLst/>
          </a:prstGeom>
          <a:ln>
            <a:noFill/>
          </a:ln>
        </p:spPr>
      </p:pic>
      <p:sp>
        <p:nvSpPr>
          <p:cNvPr id="467" name="CustomShape 2"/>
          <p:cNvSpPr/>
          <p:nvPr/>
        </p:nvSpPr>
        <p:spPr>
          <a:xfrm>
            <a:off x="1236240" y="1066320"/>
            <a:ext cx="271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Didier Gonze, ULB, Brussels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5824800" y="1066320"/>
            <a:ext cx="2778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Jeroen Raes, KU Leuven/VIB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9" name="CustomShape 4"/>
          <p:cNvSpPr/>
          <p:nvPr/>
        </p:nvSpPr>
        <p:spPr>
          <a:xfrm>
            <a:off x="2986200" y="4133160"/>
            <a:ext cx="3934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Leo Lahti, KU Leuven/University of Turku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icture 1" descr=""/>
          <p:cNvPicPr/>
          <p:nvPr/>
        </p:nvPicPr>
        <p:blipFill>
          <a:blip r:embed="rId1"/>
          <a:stretch/>
        </p:blipFill>
        <p:spPr>
          <a:xfrm>
            <a:off x="1684440" y="1446480"/>
            <a:ext cx="5424120" cy="5117400"/>
          </a:xfrm>
          <a:prstGeom prst="rect">
            <a:avLst/>
          </a:prstGeom>
          <a:ln>
            <a:noFill/>
          </a:ln>
        </p:spPr>
      </p:pic>
      <p:sp>
        <p:nvSpPr>
          <p:cNvPr id="471" name="CustomShape 1"/>
          <p:cNvSpPr/>
          <p:nvPr/>
        </p:nvSpPr>
        <p:spPr>
          <a:xfrm>
            <a:off x="2548800" y="834840"/>
            <a:ext cx="39654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000000"/>
                </a:solidFill>
                <a:latin typeface="Calibri"/>
              </a:rPr>
              <a:t>Thank you!</a:t>
            </a:r>
            <a:endParaRPr b="0" lang="en-US" sz="6600" spc="-1" strike="noStrike"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Appendix: The landscape view of community types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73" name="Picture 3" descr=""/>
          <p:cNvPicPr/>
          <p:nvPr/>
        </p:nvPicPr>
        <p:blipFill>
          <a:blip r:embed="rId1"/>
          <a:stretch/>
        </p:blipFill>
        <p:spPr>
          <a:xfrm>
            <a:off x="2185560" y="1817640"/>
            <a:ext cx="5260680" cy="4277880"/>
          </a:xfrm>
          <a:prstGeom prst="rect">
            <a:avLst/>
          </a:prstGeom>
          <a:ln>
            <a:noFill/>
          </a:ln>
        </p:spPr>
      </p:pic>
      <p:sp>
        <p:nvSpPr>
          <p:cNvPr id="474" name="CustomShape 2"/>
          <p:cNvSpPr/>
          <p:nvPr/>
        </p:nvSpPr>
        <p:spPr>
          <a:xfrm>
            <a:off x="694080" y="4031640"/>
            <a:ext cx="183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High probability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5" name="Line 3"/>
          <p:cNvSpPr/>
          <p:nvPr/>
        </p:nvSpPr>
        <p:spPr>
          <a:xfrm flipH="1" flipV="1">
            <a:off x="1166400" y="4533840"/>
            <a:ext cx="6615360" cy="29520"/>
          </a:xfrm>
          <a:prstGeom prst="line">
            <a:avLst/>
          </a:prstGeom>
          <a:ln w="12600">
            <a:solidFill>
              <a:schemeClr val="bg1">
                <a:lumMod val="50000"/>
              </a:schemeClr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6" name="Line 4"/>
          <p:cNvSpPr/>
          <p:nvPr/>
        </p:nvSpPr>
        <p:spPr>
          <a:xfrm flipH="1" flipV="1">
            <a:off x="1166400" y="2958120"/>
            <a:ext cx="6471720" cy="29520"/>
          </a:xfrm>
          <a:prstGeom prst="line">
            <a:avLst/>
          </a:prstGeom>
          <a:ln w="12600">
            <a:solidFill>
              <a:schemeClr val="bg1">
                <a:lumMod val="50000"/>
              </a:schemeClr>
            </a:solidFill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7" name="CustomShape 5"/>
          <p:cNvSpPr/>
          <p:nvPr/>
        </p:nvSpPr>
        <p:spPr>
          <a:xfrm>
            <a:off x="694080" y="2589120"/>
            <a:ext cx="183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Low probability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8" name="CustomShape 6"/>
          <p:cNvSpPr/>
          <p:nvPr/>
        </p:nvSpPr>
        <p:spPr>
          <a:xfrm>
            <a:off x="2472840" y="1968120"/>
            <a:ext cx="3606480" cy="364680"/>
          </a:xfrm>
          <a:prstGeom prst="rect">
            <a:avLst/>
          </a:prstGeom>
          <a:solidFill>
            <a:srgbClr val="e1e0e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Alternative community types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Shape 1"/>
          <p:cNvSpPr txBox="1"/>
          <p:nvPr/>
        </p:nvSpPr>
        <p:spPr>
          <a:xfrm>
            <a:off x="457200" y="2350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Appendix: Prevotella versus Bacteroides in Flemish Gut Flora Data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0" name="Picture 3" descr=""/>
          <p:cNvPicPr/>
          <p:nvPr/>
        </p:nvPicPr>
        <p:blipFill>
          <a:blip r:embed="rId1"/>
          <a:stretch/>
        </p:blipFill>
        <p:spPr>
          <a:xfrm>
            <a:off x="29520" y="2170800"/>
            <a:ext cx="7505280" cy="4753800"/>
          </a:xfrm>
          <a:prstGeom prst="rect">
            <a:avLst/>
          </a:prstGeom>
          <a:ln>
            <a:noFill/>
          </a:ln>
        </p:spPr>
      </p:pic>
      <p:sp>
        <p:nvSpPr>
          <p:cNvPr id="481" name="CustomShape 2"/>
          <p:cNvSpPr/>
          <p:nvPr/>
        </p:nvSpPr>
        <p:spPr>
          <a:xfrm>
            <a:off x="5338800" y="1847520"/>
            <a:ext cx="1273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ff00"/>
                </a:solidFill>
                <a:latin typeface="Calibri"/>
              </a:rPr>
              <a:t>Prevotella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</a:rPr>
              <a:t>Bacteroides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7180200" y="2270160"/>
            <a:ext cx="18421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Pearson’s r: -0.36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P-value: &lt; 2.2e-16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-153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Classical example: enterotypes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457200" y="6036840"/>
            <a:ext cx="8028360" cy="63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Arumugam, Raes et al.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Enterotypes of the human gut microbiome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(2011) Nature 473, 174-180.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16" name="Picture 4" descr=""/>
          <p:cNvPicPr/>
          <p:nvPr/>
        </p:nvPicPr>
        <p:blipFill>
          <a:blip r:embed="rId1"/>
          <a:stretch/>
        </p:blipFill>
        <p:spPr>
          <a:xfrm>
            <a:off x="644400" y="1570320"/>
            <a:ext cx="5982480" cy="379584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6854400" y="1522800"/>
            <a:ext cx="2059200" cy="374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Clustering gut microbial abundance data from 33 individuals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Marker genera for each cluster (drivers): Bacteroides, Ruminococcus and Prevotella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8" name="Picture 6" descr=""/>
          <p:cNvPicPr/>
          <p:nvPr/>
        </p:nvPicPr>
        <p:blipFill>
          <a:blip r:embed="rId2"/>
          <a:stretch/>
        </p:blipFill>
        <p:spPr>
          <a:xfrm>
            <a:off x="280800" y="1163520"/>
            <a:ext cx="2098440" cy="1361160"/>
          </a:xfrm>
          <a:prstGeom prst="rect">
            <a:avLst/>
          </a:prstGeom>
          <a:ln w="88920">
            <a:solidFill>
              <a:srgbClr val="ffffff"/>
            </a:solidFill>
            <a:miter/>
          </a:ln>
          <a:effectLst>
            <a:outerShdw algn="tl" blurRad="55000" dir="5400000" dist="18000" rotWithShape="0">
              <a:srgbClr val="000000">
                <a:alpha val="40000"/>
              </a:srgbClr>
            </a:outerShdw>
          </a:effectLst>
          <a:scene3d>
            <a:camera prst="orthographicFront"/>
            <a:lightRig dir="t" rig="twoP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57200" y="-1069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Another example: vaginal types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3" descr=""/>
          <p:cNvPicPr/>
          <p:nvPr/>
        </p:nvPicPr>
        <p:blipFill>
          <a:blip r:embed="rId1"/>
          <a:stretch/>
        </p:blipFill>
        <p:spPr>
          <a:xfrm>
            <a:off x="403560" y="1089360"/>
            <a:ext cx="4388040" cy="460728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359640" y="6373800"/>
            <a:ext cx="8468640" cy="364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Ravel et al. (2011)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Vaginal microbiome of reproductive-age women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PNAS 108, 4680-4687.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4887360" y="2433960"/>
            <a:ext cx="4090320" cy="31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Five community types detected in 396 women by clustering: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Lactobacillus iners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dominated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Lactobacillus crispatus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dominated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Lactobacillus gasseri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dominated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Lactobacillus jensenii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dominated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Mixed (lower proportions of lactic acid bacteria and higher proportions of other anaerobic species)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3" name="Picture 6" descr=""/>
          <p:cNvPicPr/>
          <p:nvPr/>
        </p:nvPicPr>
        <p:blipFill>
          <a:blip r:embed="rId2"/>
          <a:stretch/>
        </p:blipFill>
        <p:spPr>
          <a:xfrm>
            <a:off x="5020920" y="1129680"/>
            <a:ext cx="1901160" cy="11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406440" y="3176640"/>
            <a:ext cx="7845480" cy="285120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727200" y="6121800"/>
            <a:ext cx="7159680" cy="63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Ding &amp; Schloss (2014)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Dynamics and associations of microbial community types across the human body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Nature 509, 357-360.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406440" y="-1353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Other examples of community types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7" name="Picture 1" descr=""/>
          <p:cNvPicPr/>
          <p:nvPr/>
        </p:nvPicPr>
        <p:blipFill>
          <a:blip r:embed="rId2"/>
          <a:stretch/>
        </p:blipFill>
        <p:spPr>
          <a:xfrm>
            <a:off x="406440" y="1114920"/>
            <a:ext cx="1589040" cy="1009080"/>
          </a:xfrm>
          <a:prstGeom prst="rect">
            <a:avLst/>
          </a:prstGeom>
          <a:ln>
            <a:noFill/>
          </a:ln>
        </p:spPr>
      </p:pic>
      <p:sp>
        <p:nvSpPr>
          <p:cNvPr id="128" name="CustomShape 3"/>
          <p:cNvSpPr/>
          <p:nvPr/>
        </p:nvSpPr>
        <p:spPr>
          <a:xfrm>
            <a:off x="406440" y="2696400"/>
            <a:ext cx="6142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Clusters found in the Human Microbiome Project data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29" name="Picture 7" descr=""/>
          <p:cNvPicPr/>
          <p:nvPr/>
        </p:nvPicPr>
        <p:blipFill>
          <a:blip r:embed="rId3"/>
          <a:stretch/>
        </p:blipFill>
        <p:spPr>
          <a:xfrm>
            <a:off x="6504480" y="920160"/>
            <a:ext cx="2131200" cy="2309400"/>
          </a:xfrm>
          <a:prstGeom prst="rect">
            <a:avLst/>
          </a:prstGeom>
          <a:ln>
            <a:noFill/>
          </a:ln>
        </p:spPr>
      </p:pic>
      <p:sp>
        <p:nvSpPr>
          <p:cNvPr id="130" name="CustomShape 4"/>
          <p:cNvSpPr/>
          <p:nvPr/>
        </p:nvSpPr>
        <p:spPr>
          <a:xfrm>
            <a:off x="2169720" y="1304280"/>
            <a:ext cx="3257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242 healthy individuals sampled in up to 18 body sites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406440" y="5720760"/>
            <a:ext cx="7983000" cy="186840"/>
          </a:xfrm>
          <a:prstGeom prst="rect">
            <a:avLst/>
          </a:prstGeom>
          <a:noFill/>
          <a:ln>
            <a:solidFill>
              <a:srgbClr val="0000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2" name="CustomShape 6"/>
          <p:cNvSpPr/>
          <p:nvPr/>
        </p:nvSpPr>
        <p:spPr>
          <a:xfrm>
            <a:off x="381960" y="4991040"/>
            <a:ext cx="8007480" cy="186840"/>
          </a:xfrm>
          <a:prstGeom prst="rect">
            <a:avLst/>
          </a:prstGeom>
          <a:noFill/>
          <a:ln>
            <a:solidFill>
              <a:srgbClr val="0000ff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-193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What are community types?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Picture 3" descr=""/>
          <p:cNvPicPr/>
          <p:nvPr/>
        </p:nvPicPr>
        <p:blipFill>
          <a:blip r:embed="rId1"/>
          <a:stretch/>
        </p:blipFill>
        <p:spPr>
          <a:xfrm>
            <a:off x="1259280" y="2151000"/>
            <a:ext cx="5498640" cy="336528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631800" y="6202800"/>
            <a:ext cx="7035840" cy="364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Knights et al. (2014)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Rethinking enterotypes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Cell Host &amp; Microbe, 433-437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781560" y="1216440"/>
            <a:ext cx="7848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 visualization bias (suggesting clusters where there are none)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7" name="CustomShape 4"/>
          <p:cNvSpPr/>
          <p:nvPr/>
        </p:nvSpPr>
        <p:spPr>
          <a:xfrm>
            <a:off x="1378440" y="5438520"/>
            <a:ext cx="3021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A-C: Soil data, D-F: Simulations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64120" y="-1800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What are community types?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66680" y="6144840"/>
            <a:ext cx="8862120" cy="639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Gorvitovskaia et al. (2016)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Interpreting Prevotella and Bacteroides as biomarkers of diet and lifestyle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Microbiome 4:15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1437120" y="1342440"/>
            <a:ext cx="68241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Patterns due to gradients of dominant taxa (clusters disappear when dominant taxa are removed)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141" name="Group 4"/>
          <p:cNvGrpSpPr/>
          <p:nvPr/>
        </p:nvGrpSpPr>
        <p:grpSpPr>
          <a:xfrm>
            <a:off x="564120" y="2035080"/>
            <a:ext cx="6916320" cy="3796200"/>
            <a:chOff x="564120" y="2035080"/>
            <a:chExt cx="6916320" cy="3796200"/>
          </a:xfrm>
        </p:grpSpPr>
        <p:pic>
          <p:nvPicPr>
            <p:cNvPr id="142" name="Picture 5" descr=""/>
            <p:cNvPicPr/>
            <p:nvPr/>
          </p:nvPicPr>
          <p:blipFill>
            <a:blip r:embed="rId1"/>
            <a:stretch/>
          </p:blipFill>
          <p:spPr>
            <a:xfrm>
              <a:off x="961200" y="2287440"/>
              <a:ext cx="6519240" cy="3377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3" name="CustomShape 5"/>
            <p:cNvSpPr/>
            <p:nvPr/>
          </p:nvSpPr>
          <p:spPr>
            <a:xfrm>
              <a:off x="871200" y="4687920"/>
              <a:ext cx="632520" cy="324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" name="CustomShape 6"/>
            <p:cNvSpPr/>
            <p:nvPr/>
          </p:nvSpPr>
          <p:spPr>
            <a:xfrm>
              <a:off x="564120" y="2035080"/>
              <a:ext cx="872640" cy="72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5" name="CustomShape 7"/>
            <p:cNvSpPr/>
            <p:nvPr/>
          </p:nvSpPr>
          <p:spPr>
            <a:xfrm>
              <a:off x="713880" y="5417280"/>
              <a:ext cx="872640" cy="41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00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</p:grp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7754</TotalTime>
  <Application>LibreOffice/6.0.3.2$Linux_X86_64 LibreOffice_project/00m0$Build-2</Application>
  <Words>2411</Words>
  <Paragraphs>269</Paragraphs>
  <Company>KU Leuven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2016-12-13T08:15:47Z</dcterms:created>
  <dc:creator>Karoline Faust</dc:creator>
  <dc:description/>
  <dc:language>en-US</dc:language>
  <cp:lastModifiedBy/>
  <dcterms:modified xsi:type="dcterms:W3CDTF">2018-06-06T08:55:11Z</dcterms:modified>
  <cp:revision>151</cp:revision>
  <dc:subject/>
  <dc:title>On the origin of community types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KU Leuven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5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</Properties>
</file>